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handoutMasterIdLst>
    <p:handoutMasterId r:id="rId24"/>
  </p:handoutMasterIdLst>
  <p:sldIdLst>
    <p:sldId id="293" r:id="rId2"/>
    <p:sldId id="256" r:id="rId3"/>
    <p:sldId id="294" r:id="rId4"/>
    <p:sldId id="271" r:id="rId5"/>
    <p:sldId id="272" r:id="rId6"/>
    <p:sldId id="295" r:id="rId7"/>
    <p:sldId id="274" r:id="rId8"/>
    <p:sldId id="273" r:id="rId9"/>
    <p:sldId id="275" r:id="rId10"/>
    <p:sldId id="276" r:id="rId11"/>
    <p:sldId id="277" r:id="rId12"/>
    <p:sldId id="278" r:id="rId13"/>
    <p:sldId id="280" r:id="rId14"/>
    <p:sldId id="281" r:id="rId15"/>
    <p:sldId id="282" r:id="rId16"/>
    <p:sldId id="284" r:id="rId17"/>
    <p:sldId id="285" r:id="rId18"/>
    <p:sldId id="289" r:id="rId19"/>
    <p:sldId id="288" r:id="rId20"/>
    <p:sldId id="290" r:id="rId21"/>
    <p:sldId id="287" r:id="rId22"/>
  </p:sldIdLst>
  <p:sldSz cx="9144000" cy="6858000" type="screen4x3"/>
  <p:notesSz cx="7102475" cy="10231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0720436-BA13-45F0-9791-79C4EC7AA479}">
          <p14:sldIdLst>
            <p14:sldId id="293"/>
            <p14:sldId id="256"/>
            <p14:sldId id="294"/>
            <p14:sldId id="271"/>
            <p14:sldId id="272"/>
            <p14:sldId id="295"/>
            <p14:sldId id="274"/>
            <p14:sldId id="273"/>
            <p14:sldId id="275"/>
            <p14:sldId id="276"/>
            <p14:sldId id="277"/>
            <p14:sldId id="278"/>
            <p14:sldId id="280"/>
            <p14:sldId id="281"/>
            <p14:sldId id="282"/>
            <p14:sldId id="284"/>
            <p14:sldId id="285"/>
            <p14:sldId id="289"/>
            <p14:sldId id="288"/>
            <p14:sldId id="290"/>
            <p14:sldId id="28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DBFB"/>
    <a:srgbClr val="FFF2CD"/>
    <a:srgbClr val="FFFFCC"/>
    <a:srgbClr val="FFF8F3"/>
    <a:srgbClr val="FFF0E5"/>
    <a:srgbClr val="88BBF8"/>
    <a:srgbClr val="95C2F9"/>
    <a:srgbClr val="B8D6FA"/>
    <a:srgbClr val="60A4F6"/>
    <a:srgbClr val="84B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1" autoAdjust="0"/>
    <p:restoredTop sz="94660"/>
  </p:normalViewPr>
  <p:slideViewPr>
    <p:cSldViewPr>
      <p:cViewPr varScale="1">
        <p:scale>
          <a:sx n="110" d="100"/>
          <a:sy n="110" d="100"/>
        </p:scale>
        <p:origin x="-16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7518" cy="511491"/>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302" y="0"/>
            <a:ext cx="3077518" cy="511491"/>
          </a:xfrm>
          <a:prstGeom prst="rect">
            <a:avLst/>
          </a:prstGeom>
        </p:spPr>
        <p:txBody>
          <a:bodyPr vert="horz" lIns="94640" tIns="47320" rIns="94640" bIns="47320" rtlCol="0"/>
          <a:lstStyle>
            <a:lvl1pPr algn="r">
              <a:defRPr sz="1200"/>
            </a:lvl1pPr>
          </a:lstStyle>
          <a:p>
            <a:fld id="{FB8F3622-D550-413D-977A-355F29B9F51A}" type="datetimeFigureOut">
              <a:rPr kumimoji="1" lang="ja-JP" altLang="en-US" smtClean="0"/>
              <a:t>2017/5/12</a:t>
            </a:fld>
            <a:endParaRPr kumimoji="1" lang="ja-JP" altLang="en-US"/>
          </a:p>
        </p:txBody>
      </p:sp>
      <p:sp>
        <p:nvSpPr>
          <p:cNvPr id="4" name="フッター プレースホルダー 3"/>
          <p:cNvSpPr>
            <a:spLocks noGrp="1"/>
          </p:cNvSpPr>
          <p:nvPr>
            <p:ph type="ftr" sz="quarter" idx="2"/>
          </p:nvPr>
        </p:nvSpPr>
        <p:spPr>
          <a:xfrm>
            <a:off x="1" y="9718314"/>
            <a:ext cx="3077518" cy="511490"/>
          </a:xfrm>
          <a:prstGeom prst="rect">
            <a:avLst/>
          </a:prstGeom>
        </p:spPr>
        <p:txBody>
          <a:bodyPr vert="horz" lIns="94640" tIns="47320" rIns="94640" bIns="473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302" y="9718314"/>
            <a:ext cx="3077518" cy="511490"/>
          </a:xfrm>
          <a:prstGeom prst="rect">
            <a:avLst/>
          </a:prstGeom>
        </p:spPr>
        <p:txBody>
          <a:bodyPr vert="horz" lIns="94640" tIns="47320" rIns="94640" bIns="47320" rtlCol="0" anchor="b"/>
          <a:lstStyle>
            <a:lvl1pPr algn="r">
              <a:defRPr sz="1200"/>
            </a:lvl1pPr>
          </a:lstStyle>
          <a:p>
            <a:fld id="{CC79CF6D-F17B-4025-A258-4CFB33B2D98B}" type="slidenum">
              <a:rPr kumimoji="1" lang="ja-JP" altLang="en-US" smtClean="0"/>
              <a:t>‹#›</a:t>
            </a:fld>
            <a:endParaRPr kumimoji="1" lang="ja-JP" altLang="en-US"/>
          </a:p>
        </p:txBody>
      </p:sp>
    </p:spTree>
    <p:extLst>
      <p:ext uri="{BB962C8B-B14F-4D97-AF65-F5344CB8AC3E}">
        <p14:creationId xmlns:p14="http://schemas.microsoft.com/office/powerpoint/2010/main" val="35915323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7740" cy="511571"/>
          </a:xfrm>
          <a:prstGeom prst="rect">
            <a:avLst/>
          </a:prstGeom>
        </p:spPr>
        <p:txBody>
          <a:bodyPr vert="horz" lIns="99032" tIns="49515" rIns="99032" bIns="4951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3" y="1"/>
            <a:ext cx="3077740" cy="511571"/>
          </a:xfrm>
          <a:prstGeom prst="rect">
            <a:avLst/>
          </a:prstGeom>
        </p:spPr>
        <p:txBody>
          <a:bodyPr vert="horz" lIns="99032" tIns="49515" rIns="99032" bIns="49515" rtlCol="0"/>
          <a:lstStyle>
            <a:lvl1pPr algn="r">
              <a:defRPr sz="1300"/>
            </a:lvl1pPr>
          </a:lstStyle>
          <a:p>
            <a:fld id="{AB795BBC-31DC-4B9A-B89E-D8B7A6B0E85F}" type="datetimeFigureOut">
              <a:rPr kumimoji="1" lang="ja-JP" altLang="en-US" smtClean="0"/>
              <a:t>2017/5/12</a:t>
            </a:fld>
            <a:endParaRPr kumimoji="1" lang="ja-JP" altLang="en-US"/>
          </a:p>
        </p:txBody>
      </p:sp>
      <p:sp>
        <p:nvSpPr>
          <p:cNvPr id="4" name="スライド イメージ プレースホルダー 3"/>
          <p:cNvSpPr>
            <a:spLocks noGrp="1" noRot="1" noChangeAspect="1"/>
          </p:cNvSpPr>
          <p:nvPr>
            <p:ph type="sldImg" idx="2"/>
          </p:nvPr>
        </p:nvSpPr>
        <p:spPr>
          <a:xfrm>
            <a:off x="992188" y="766763"/>
            <a:ext cx="5119687" cy="3838575"/>
          </a:xfrm>
          <a:prstGeom prst="rect">
            <a:avLst/>
          </a:prstGeom>
          <a:noFill/>
          <a:ln w="12700">
            <a:solidFill>
              <a:prstClr val="black"/>
            </a:solidFill>
          </a:ln>
        </p:spPr>
        <p:txBody>
          <a:bodyPr vert="horz" lIns="99032" tIns="49515" rIns="99032" bIns="49515" rtlCol="0" anchor="ctr"/>
          <a:lstStyle/>
          <a:p>
            <a:endParaRPr lang="ja-JP" altLang="en-US"/>
          </a:p>
        </p:txBody>
      </p:sp>
      <p:sp>
        <p:nvSpPr>
          <p:cNvPr id="5" name="ノート プレースホルダー 4"/>
          <p:cNvSpPr>
            <a:spLocks noGrp="1"/>
          </p:cNvSpPr>
          <p:nvPr>
            <p:ph type="body" sz="quarter" idx="3"/>
          </p:nvPr>
        </p:nvSpPr>
        <p:spPr>
          <a:xfrm>
            <a:off x="710248" y="4859933"/>
            <a:ext cx="5681980" cy="4604148"/>
          </a:xfrm>
          <a:prstGeom prst="rect">
            <a:avLst/>
          </a:prstGeom>
        </p:spPr>
        <p:txBody>
          <a:bodyPr vert="horz" lIns="99032" tIns="49515" rIns="99032" bIns="495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18092"/>
            <a:ext cx="3077740" cy="511571"/>
          </a:xfrm>
          <a:prstGeom prst="rect">
            <a:avLst/>
          </a:prstGeom>
        </p:spPr>
        <p:txBody>
          <a:bodyPr vert="horz" lIns="99032" tIns="49515" rIns="99032" bIns="4951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3" y="9718092"/>
            <a:ext cx="3077740" cy="511571"/>
          </a:xfrm>
          <a:prstGeom prst="rect">
            <a:avLst/>
          </a:prstGeom>
        </p:spPr>
        <p:txBody>
          <a:bodyPr vert="horz" lIns="99032" tIns="49515" rIns="99032" bIns="49515" rtlCol="0" anchor="b"/>
          <a:lstStyle>
            <a:lvl1pPr algn="r">
              <a:defRPr sz="1300"/>
            </a:lvl1pPr>
          </a:lstStyle>
          <a:p>
            <a:fld id="{CB12C29C-5788-4326-81AD-70D7C9ED7320}" type="slidenum">
              <a:rPr kumimoji="1" lang="ja-JP" altLang="en-US" smtClean="0"/>
              <a:t>‹#›</a:t>
            </a:fld>
            <a:endParaRPr kumimoji="1" lang="ja-JP" altLang="en-US"/>
          </a:p>
        </p:txBody>
      </p:sp>
    </p:spTree>
    <p:extLst>
      <p:ext uri="{BB962C8B-B14F-4D97-AF65-F5344CB8AC3E}">
        <p14:creationId xmlns:p14="http://schemas.microsoft.com/office/powerpoint/2010/main" val="889999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kumimoji="1" lang="ja-JP" altLang="en-US" smtClean="0"/>
              <a:t>2</a:t>
            </a:fld>
            <a:endParaRPr kumimoji="1" lang="ja-JP" altLang="en-US" dirty="0"/>
          </a:p>
        </p:txBody>
      </p:sp>
    </p:spTree>
    <p:extLst>
      <p:ext uri="{BB962C8B-B14F-4D97-AF65-F5344CB8AC3E}">
        <p14:creationId xmlns:p14="http://schemas.microsoft.com/office/powerpoint/2010/main" val="330171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12</a:t>
            </a:fld>
            <a:endParaRPr lang="ja-JP" altLang="en-US" dirty="0">
              <a:solidFill>
                <a:prstClr val="black"/>
              </a:solidFill>
            </a:endParaRPr>
          </a:p>
        </p:txBody>
      </p:sp>
    </p:spTree>
    <p:extLst>
      <p:ext uri="{BB962C8B-B14F-4D97-AF65-F5344CB8AC3E}">
        <p14:creationId xmlns:p14="http://schemas.microsoft.com/office/powerpoint/2010/main" val="330171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13</a:t>
            </a:fld>
            <a:endParaRPr lang="ja-JP" altLang="en-US" dirty="0">
              <a:solidFill>
                <a:prstClr val="black"/>
              </a:solidFill>
            </a:endParaRPr>
          </a:p>
        </p:txBody>
      </p:sp>
    </p:spTree>
    <p:extLst>
      <p:ext uri="{BB962C8B-B14F-4D97-AF65-F5344CB8AC3E}">
        <p14:creationId xmlns:p14="http://schemas.microsoft.com/office/powerpoint/2010/main" val="3301718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14</a:t>
            </a:fld>
            <a:endParaRPr lang="ja-JP" altLang="en-US" dirty="0">
              <a:solidFill>
                <a:prstClr val="black"/>
              </a:solidFill>
            </a:endParaRPr>
          </a:p>
        </p:txBody>
      </p:sp>
    </p:spTree>
    <p:extLst>
      <p:ext uri="{BB962C8B-B14F-4D97-AF65-F5344CB8AC3E}">
        <p14:creationId xmlns:p14="http://schemas.microsoft.com/office/powerpoint/2010/main" val="3301718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15</a:t>
            </a:fld>
            <a:endParaRPr lang="ja-JP" altLang="en-US" dirty="0">
              <a:solidFill>
                <a:prstClr val="black"/>
              </a:solidFill>
            </a:endParaRPr>
          </a:p>
        </p:txBody>
      </p:sp>
    </p:spTree>
    <p:extLst>
      <p:ext uri="{BB962C8B-B14F-4D97-AF65-F5344CB8AC3E}">
        <p14:creationId xmlns:p14="http://schemas.microsoft.com/office/powerpoint/2010/main" val="3301718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kumimoji="1" lang="ja-JP" altLang="en-US" smtClean="0"/>
              <a:t>16</a:t>
            </a:fld>
            <a:endParaRPr kumimoji="1" lang="ja-JP" altLang="en-US" dirty="0"/>
          </a:p>
        </p:txBody>
      </p:sp>
    </p:spTree>
    <p:extLst>
      <p:ext uri="{BB962C8B-B14F-4D97-AF65-F5344CB8AC3E}">
        <p14:creationId xmlns:p14="http://schemas.microsoft.com/office/powerpoint/2010/main" val="2636102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3301718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301718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3301718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330171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kumimoji="1" lang="ja-JP" altLang="en-US" smtClean="0"/>
              <a:t>3</a:t>
            </a:fld>
            <a:endParaRPr kumimoji="1" lang="ja-JP" altLang="en-US" dirty="0"/>
          </a:p>
        </p:txBody>
      </p:sp>
    </p:spTree>
    <p:extLst>
      <p:ext uri="{BB962C8B-B14F-4D97-AF65-F5344CB8AC3E}">
        <p14:creationId xmlns:p14="http://schemas.microsoft.com/office/powerpoint/2010/main" val="330171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kumimoji="1" lang="ja-JP" altLang="en-US" smtClean="0"/>
              <a:t>5</a:t>
            </a:fld>
            <a:endParaRPr kumimoji="1" lang="ja-JP" altLang="en-US" dirty="0"/>
          </a:p>
        </p:txBody>
      </p:sp>
    </p:spTree>
    <p:extLst>
      <p:ext uri="{BB962C8B-B14F-4D97-AF65-F5344CB8AC3E}">
        <p14:creationId xmlns:p14="http://schemas.microsoft.com/office/powerpoint/2010/main" val="2321047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232104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330171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330171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330171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3301718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12C29C-5788-4326-81AD-70D7C9ED7320}" type="slidenum">
              <a:rPr lang="ja-JP" altLang="en-US" smtClean="0">
                <a:solidFill>
                  <a:prstClr val="black"/>
                </a:solidFill>
              </a:rPr>
              <a:pPr/>
              <a:t>11</a:t>
            </a:fld>
            <a:endParaRPr lang="ja-JP" altLang="en-US" dirty="0">
              <a:solidFill>
                <a:prstClr val="black"/>
              </a:solidFill>
            </a:endParaRPr>
          </a:p>
        </p:txBody>
      </p:sp>
    </p:spTree>
    <p:extLst>
      <p:ext uri="{BB962C8B-B14F-4D97-AF65-F5344CB8AC3E}">
        <p14:creationId xmlns:p14="http://schemas.microsoft.com/office/powerpoint/2010/main" val="330171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37C1DAD-D7B5-4268-9E65-F4043F4BAFE4}" type="datetime1">
              <a:rPr kumimoji="1" lang="ja-JP" altLang="en-US" smtClean="0"/>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082900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E15A32-1A08-46DD-BFC9-FA311FBBB994}" type="datetime1">
              <a:rPr kumimoji="1" lang="ja-JP" altLang="en-US" smtClean="0"/>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652585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742593-F802-4C34-90FE-129F68324CBC}" type="datetime1">
              <a:rPr kumimoji="1" lang="ja-JP" altLang="en-US" smtClean="0"/>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98756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B8A94B-E63B-4B49-A519-9180C64F96A2}" type="datetime1">
              <a:rPr kumimoji="1" lang="ja-JP" altLang="en-US" smtClean="0"/>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886062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E02768-ECD5-49CC-A23A-D67E0259544B}" type="datetime1">
              <a:rPr kumimoji="1" lang="ja-JP" altLang="en-US" smtClean="0"/>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26987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3D9CCF4-8D28-491D-9689-469F9F45F30A}" type="datetime1">
              <a:rPr kumimoji="1" lang="ja-JP" altLang="en-US" smtClean="0"/>
              <a:t>2017/5/12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42239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16962AA-B27D-4997-AF75-7DB459F0F247}" type="datetime1">
              <a:rPr kumimoji="1" lang="ja-JP" altLang="en-US" smtClean="0"/>
              <a:t>2017/5/12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59941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391A5F1-AD5D-436E-95C7-93F9F164BEE5}" type="datetime1">
              <a:rPr kumimoji="1" lang="ja-JP" altLang="en-US" smtClean="0"/>
              <a:t>2017/5/12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13452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3643D4-0FBA-4FC1-9F44-5976C03C871C}" type="datetime1">
              <a:rPr kumimoji="1" lang="ja-JP" altLang="en-US" smtClean="0"/>
              <a:t>2017/5/12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31792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72E9BE-1DFF-4BD4-AAA4-0AC4FA2604C9}" type="datetime1">
              <a:rPr kumimoji="1" lang="ja-JP" altLang="en-US" smtClean="0"/>
              <a:t>2017/5/12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07027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7E2530-71B2-49DD-9E7E-2FBC1A57408A}" type="datetime1">
              <a:rPr kumimoji="1" lang="ja-JP" altLang="en-US" smtClean="0"/>
              <a:t>2017/5/12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290142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5147C-2232-4E56-AA3C-5573776A5A4E}" type="datetime1">
              <a:rPr kumimoji="1" lang="ja-JP" altLang="en-US" smtClean="0"/>
              <a:t>2017/5/12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pic>
        <p:nvPicPr>
          <p:cNvPr id="7" name="図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742760" y="6165304"/>
            <a:ext cx="303260" cy="556171"/>
          </a:xfrm>
          <a:prstGeom prst="rect">
            <a:avLst/>
          </a:prstGeom>
        </p:spPr>
      </p:pic>
    </p:spTree>
    <p:extLst>
      <p:ext uri="{BB962C8B-B14F-4D97-AF65-F5344CB8AC3E}">
        <p14:creationId xmlns:p14="http://schemas.microsoft.com/office/powerpoint/2010/main" val="13075001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a:t>
            </a:fld>
            <a:endParaRPr kumimoji="1" lang="ja-JP" altLang="en-US" dirty="0"/>
          </a:p>
        </p:txBody>
      </p:sp>
      <p:pic>
        <p:nvPicPr>
          <p:cNvPr id="6" name="図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5576" y="4725144"/>
            <a:ext cx="7835410" cy="1383121"/>
          </a:xfrm>
          <a:prstGeom prst="rect">
            <a:avLst/>
          </a:prstGeom>
        </p:spPr>
      </p:pic>
      <p:sp>
        <p:nvSpPr>
          <p:cNvPr id="2" name="角丸四角形 1"/>
          <p:cNvSpPr/>
          <p:nvPr/>
        </p:nvSpPr>
        <p:spPr>
          <a:xfrm>
            <a:off x="251520" y="908720"/>
            <a:ext cx="8640960" cy="2736304"/>
          </a:xfrm>
          <a:prstGeom prst="roundRect">
            <a:avLst/>
          </a:prstGeom>
          <a:solidFill>
            <a:schemeClr val="accent2">
              <a:lumMod val="40000"/>
              <a:lumOff val="60000"/>
            </a:schemeClr>
          </a:solidFill>
          <a:ln>
            <a:noFill/>
          </a:ln>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accent2"/>
                </a:solidFill>
                <a:latin typeface="HG丸ｺﾞｼｯｸM-PRO" panose="020F0600000000000000" pitchFamily="50" charset="-128"/>
                <a:ea typeface="HG丸ｺﾞｼｯｸM-PRO" panose="020F0600000000000000" pitchFamily="50" charset="-128"/>
              </a:rPr>
              <a:t>消防団員の公務災害防止</a:t>
            </a:r>
            <a:endParaRPr lang="en-US" altLang="ja-JP" sz="4000" b="1" dirty="0">
              <a:solidFill>
                <a:schemeClr val="accent2"/>
              </a:solidFill>
              <a:latin typeface="HG丸ｺﾞｼｯｸM-PRO" panose="020F0600000000000000" pitchFamily="50" charset="-128"/>
              <a:ea typeface="HG丸ｺﾞｼｯｸM-PRO" panose="020F0600000000000000" pitchFamily="50" charset="-128"/>
            </a:endParaRPr>
          </a:p>
          <a:p>
            <a:pPr algn="ctr"/>
            <a:r>
              <a:rPr lang="ja-JP" altLang="en-US" sz="4000" b="1" dirty="0" smtClean="0">
                <a:solidFill>
                  <a:schemeClr val="accent2"/>
                </a:solidFill>
                <a:latin typeface="HG丸ｺﾞｼｯｸM-PRO" panose="020F0600000000000000" pitchFamily="50" charset="-128"/>
                <a:ea typeface="HG丸ｺﾞｼｯｸM-PRO" panose="020F0600000000000000" pitchFamily="50" charset="-128"/>
              </a:rPr>
              <a:t>～食事による高血圧症</a:t>
            </a:r>
            <a:r>
              <a:rPr lang="ja-JP" altLang="en-US" sz="4000" b="1" dirty="0">
                <a:solidFill>
                  <a:schemeClr val="accent2"/>
                </a:solidFill>
                <a:latin typeface="HG丸ｺﾞｼｯｸM-PRO" panose="020F0600000000000000" pitchFamily="50" charset="-128"/>
                <a:ea typeface="HG丸ｺﾞｼｯｸM-PRO" panose="020F0600000000000000" pitchFamily="50" charset="-128"/>
              </a:rPr>
              <a:t>など</a:t>
            </a:r>
            <a:r>
              <a:rPr lang="ja-JP" altLang="en-US" sz="4000" b="1" dirty="0" smtClean="0">
                <a:solidFill>
                  <a:schemeClr val="accent2"/>
                </a:solidFill>
                <a:latin typeface="HG丸ｺﾞｼｯｸM-PRO" panose="020F0600000000000000" pitchFamily="50" charset="-128"/>
                <a:ea typeface="HG丸ｺﾞｼｯｸM-PRO" panose="020F0600000000000000" pitchFamily="50" charset="-128"/>
              </a:rPr>
              <a:t>の予防</a:t>
            </a:r>
            <a:r>
              <a:rPr lang="ja-JP" altLang="en-US" sz="4000" b="1" dirty="0">
                <a:solidFill>
                  <a:schemeClr val="accent2"/>
                </a:solidFill>
                <a:latin typeface="HG丸ｺﾞｼｯｸM-PRO" panose="020F0600000000000000" pitchFamily="50" charset="-128"/>
                <a:ea typeface="HG丸ｺﾞｼｯｸM-PRO" panose="020F0600000000000000" pitchFamily="50" charset="-128"/>
              </a:rPr>
              <a:t>～</a:t>
            </a:r>
            <a:endParaRPr lang="en-US" altLang="ja-JP" sz="4000" b="1" dirty="0">
              <a:solidFill>
                <a:schemeClr val="accent2"/>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62373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979984" y="836712"/>
            <a:ext cx="7488832" cy="5400600"/>
          </a:xfrm>
          <a:prstGeom prst="rect">
            <a:avLst/>
          </a:prstGeom>
          <a:noFill/>
          <a:ln w="38100">
            <a:noFill/>
            <a:prstDash val="lgDash"/>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800" dirty="0" smtClean="0">
              <a:solidFill>
                <a:prstClr val="black"/>
              </a:solidFill>
              <a:latin typeface="+mn-ea"/>
              <a:ea typeface="+mn-ea"/>
            </a:endParaRPr>
          </a:p>
          <a:p>
            <a:pPr algn="l"/>
            <a:r>
              <a:rPr lang="ja-JP" altLang="en-US" sz="2000" b="1" dirty="0" smtClean="0">
                <a:solidFill>
                  <a:prstClr val="black"/>
                </a:solidFill>
                <a:latin typeface="+mn-ea"/>
                <a:ea typeface="+mn-ea"/>
              </a:rPr>
              <a:t>（１）高血圧症</a:t>
            </a:r>
            <a:endParaRPr lang="en-US" altLang="ja-JP" sz="2000" b="1" dirty="0" smtClean="0">
              <a:solidFill>
                <a:prstClr val="black"/>
              </a:solidFill>
              <a:latin typeface="+mn-ea"/>
              <a:ea typeface="+mn-ea"/>
            </a:endParaRPr>
          </a:p>
          <a:p>
            <a:pPr algn="l"/>
            <a:r>
              <a:rPr lang="ja-JP" altLang="en-US" sz="1800" b="1" u="sng" dirty="0" smtClean="0">
                <a:solidFill>
                  <a:prstClr val="black"/>
                </a:solidFill>
                <a:latin typeface="+mn-ea"/>
                <a:ea typeface="+mn-ea"/>
              </a:rPr>
              <a:t>　厚生労働省ＨＰによれば、</a:t>
            </a:r>
            <a:r>
              <a:rPr lang="ja-JP" altLang="en-US" sz="1800" b="1" u="sng" dirty="0">
                <a:cs typeface="+mn-cs"/>
              </a:rPr>
              <a:t>国民の</a:t>
            </a:r>
            <a:r>
              <a:rPr lang="ja-JP" altLang="en-US" sz="1800" b="1" u="sng" dirty="0">
                <a:solidFill>
                  <a:srgbClr val="FF0000"/>
                </a:solidFill>
                <a:cs typeface="+mn-cs"/>
              </a:rPr>
              <a:t>平均血圧が</a:t>
            </a:r>
            <a:r>
              <a:rPr lang="en-US" altLang="ja-JP" sz="1800" b="1" u="sng" dirty="0">
                <a:solidFill>
                  <a:srgbClr val="FF0000"/>
                </a:solidFill>
                <a:cs typeface="+mn-cs"/>
              </a:rPr>
              <a:t>2mmHg</a:t>
            </a:r>
            <a:r>
              <a:rPr lang="ja-JP" altLang="en-US" sz="1800" b="1" u="sng" dirty="0" smtClean="0">
                <a:solidFill>
                  <a:srgbClr val="FF0000"/>
                </a:solidFill>
                <a:cs typeface="+mn-cs"/>
              </a:rPr>
              <a:t>低下するだけで大きな効果が見込まれる</a:t>
            </a:r>
            <a:r>
              <a:rPr lang="ja-JP" altLang="en-US" sz="1800" b="1" u="sng" dirty="0" smtClean="0">
                <a:cs typeface="+mn-cs"/>
              </a:rPr>
              <a:t>、</a:t>
            </a:r>
            <a:r>
              <a:rPr lang="ja-JP" altLang="en-US" sz="1800" b="1" u="sng" dirty="0" smtClean="0">
                <a:solidFill>
                  <a:prstClr val="black"/>
                </a:solidFill>
                <a:cs typeface="+mn-cs"/>
              </a:rPr>
              <a:t>とされています。</a:t>
            </a:r>
            <a:endParaRPr lang="en-US" altLang="ja-JP" sz="1800" b="1" u="sng" dirty="0" smtClean="0">
              <a:solidFill>
                <a:prstClr val="black"/>
              </a:solidFill>
              <a:cs typeface="+mn-cs"/>
            </a:endParaRPr>
          </a:p>
          <a:p>
            <a:pPr algn="l"/>
            <a:endParaRPr lang="en-US" altLang="ja-JP" sz="1800" b="1" u="sng" dirty="0" smtClean="0">
              <a:solidFill>
                <a:prstClr val="black"/>
              </a:solidFill>
              <a:latin typeface="+mn-ea"/>
              <a:ea typeface="+mn-ea"/>
              <a:cs typeface="+mn-cs"/>
            </a:endParaRPr>
          </a:p>
          <a:p>
            <a:pPr algn="l"/>
            <a:endParaRPr lang="en-US" altLang="ja-JP" sz="2000" dirty="0">
              <a:solidFill>
                <a:prstClr val="black"/>
              </a:solidFill>
              <a:latin typeface="ＭＳ Ｐゴシック"/>
              <a:cs typeface="+mn-cs"/>
            </a:endParaRPr>
          </a:p>
          <a:p>
            <a:pPr algn="l"/>
            <a:endParaRPr lang="en-US" altLang="ja-JP" sz="2000" dirty="0" smtClean="0">
              <a:solidFill>
                <a:prstClr val="black"/>
              </a:solidFill>
              <a:latin typeface="ＭＳ Ｐゴシック"/>
              <a:cs typeface="+mn-cs"/>
            </a:endParaRPr>
          </a:p>
          <a:p>
            <a:pPr algn="l"/>
            <a:endParaRPr lang="en-US" altLang="ja-JP" sz="2000" dirty="0" smtClean="0">
              <a:solidFill>
                <a:prstClr val="black"/>
              </a:solidFill>
              <a:latin typeface="ＭＳ Ｐゴシック"/>
              <a:cs typeface="+mn-cs"/>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en-US" altLang="ja-JP" sz="2000" dirty="0" smtClean="0">
              <a:solidFill>
                <a:prstClr val="black"/>
              </a:solidFill>
              <a:latin typeface="ＭＳ Ｐゴシック"/>
            </a:endParaRPr>
          </a:p>
          <a:p>
            <a:pPr algn="l"/>
            <a:r>
              <a:rPr lang="ja-JP" altLang="en-US" sz="2000" dirty="0" smtClean="0">
                <a:solidFill>
                  <a:prstClr val="black"/>
                </a:solidFill>
                <a:latin typeface="ＭＳ Ｐゴシック"/>
              </a:rPr>
              <a:t>（別添の「循環器疾患予防のための食生活」を参照してください。）</a:t>
            </a:r>
            <a:endParaRPr lang="en-US" altLang="ja-JP" sz="2000" dirty="0">
              <a:solidFill>
                <a:prstClr val="black"/>
              </a:solidFill>
              <a:latin typeface="ＭＳ Ｐゴシック"/>
            </a:endParaRPr>
          </a:p>
          <a:p>
            <a:pPr algn="l"/>
            <a:endParaRPr lang="ja-JP" altLang="en-US" sz="2000" dirty="0">
              <a:solidFill>
                <a:prstClr val="black"/>
              </a:solidFill>
              <a:latin typeface="ＭＳ Ｐゴシック"/>
            </a:endParaRPr>
          </a:p>
        </p:txBody>
      </p:sp>
      <p:sp>
        <p:nvSpPr>
          <p:cNvPr id="14" name="タイトル 1"/>
          <p:cNvSpPr txBox="1">
            <a:spLocks/>
          </p:cNvSpPr>
          <p:nvPr/>
        </p:nvSpPr>
        <p:spPr>
          <a:xfrm>
            <a:off x="939789" y="223302"/>
            <a:ext cx="7529027" cy="47667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2"/>
                </a:solidFill>
              </a:rPr>
              <a:t>６　危険因子（高血圧症等）に対する食事習慣（１）</a:t>
            </a:r>
            <a:endParaRPr lang="ja-JP" altLang="en-US" sz="2400" dirty="0">
              <a:solidFill>
                <a:schemeClr val="accent2"/>
              </a:solidFill>
            </a:endParaRPr>
          </a:p>
        </p:txBody>
      </p:sp>
      <p:sp>
        <p:nvSpPr>
          <p:cNvPr id="9" name="角丸四角形 8"/>
          <p:cNvSpPr/>
          <p:nvPr/>
        </p:nvSpPr>
        <p:spPr>
          <a:xfrm>
            <a:off x="1067898" y="1484784"/>
            <a:ext cx="7272808" cy="1224136"/>
          </a:xfrm>
          <a:prstGeom prst="roundRect">
            <a:avLst/>
          </a:prstGeom>
          <a:no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smtClean="0">
              <a:solidFill>
                <a:schemeClr val="tx1"/>
              </a:solidFill>
            </a:endParaRPr>
          </a:p>
          <a:p>
            <a:r>
              <a:rPr kumimoji="1" lang="en-US" altLang="ja-JP" sz="1600" dirty="0" smtClean="0">
                <a:solidFill>
                  <a:schemeClr val="tx1"/>
                </a:solidFill>
              </a:rPr>
              <a:t>※</a:t>
            </a:r>
            <a:r>
              <a:rPr kumimoji="1" lang="ja-JP" altLang="en-US" sz="1600" dirty="0" smtClean="0">
                <a:solidFill>
                  <a:schemeClr val="tx1"/>
                </a:solidFill>
              </a:rPr>
              <a:t>平均血圧とは、収縮期（高い方）の血圧から拡張期（低い方）の血圧を引いて</a:t>
            </a:r>
            <a:r>
              <a:rPr kumimoji="1" lang="en-US" altLang="ja-JP" sz="1600" dirty="0" smtClean="0">
                <a:solidFill>
                  <a:schemeClr val="tx1"/>
                </a:solidFill>
              </a:rPr>
              <a:t>3</a:t>
            </a:r>
            <a:r>
              <a:rPr kumimoji="1" lang="ja-JP" altLang="en-US" sz="1600" dirty="0" smtClean="0">
                <a:solidFill>
                  <a:schemeClr val="tx1"/>
                </a:solidFill>
              </a:rPr>
              <a:t>で割り、拡張期（低い方）の血圧に足したもの</a:t>
            </a:r>
            <a:endParaRPr kumimoji="1" lang="en-US" altLang="ja-JP" sz="1600" dirty="0" smtClean="0">
              <a:solidFill>
                <a:schemeClr val="tx1"/>
              </a:solidFill>
            </a:endParaRPr>
          </a:p>
          <a:p>
            <a:r>
              <a:rPr lang="ja-JP" altLang="en-US" sz="1600" dirty="0" smtClean="0">
                <a:solidFill>
                  <a:schemeClr val="tx1"/>
                </a:solidFill>
              </a:rPr>
              <a:t>　例：</a:t>
            </a:r>
            <a:r>
              <a:rPr lang="en-US" altLang="ja-JP" sz="1600" dirty="0" smtClean="0">
                <a:solidFill>
                  <a:schemeClr val="tx1"/>
                </a:solidFill>
              </a:rPr>
              <a:t>150</a:t>
            </a:r>
            <a:r>
              <a:rPr lang="ja-JP" altLang="en-US" sz="1600" dirty="0" smtClean="0">
                <a:solidFill>
                  <a:schemeClr val="tx1"/>
                </a:solidFill>
              </a:rPr>
              <a:t>／</a:t>
            </a:r>
            <a:r>
              <a:rPr lang="en-US" altLang="ja-JP" sz="1600" dirty="0" smtClean="0">
                <a:solidFill>
                  <a:schemeClr val="tx1"/>
                </a:solidFill>
              </a:rPr>
              <a:t>90mmHg</a:t>
            </a:r>
            <a:r>
              <a:rPr lang="ja-JP" altLang="en-US" sz="1600" dirty="0" smtClean="0">
                <a:solidFill>
                  <a:schemeClr val="tx1"/>
                </a:solidFill>
              </a:rPr>
              <a:t>なら、（</a:t>
            </a:r>
            <a:r>
              <a:rPr lang="en-US" altLang="ja-JP" sz="1600" dirty="0" smtClean="0">
                <a:solidFill>
                  <a:schemeClr val="tx1"/>
                </a:solidFill>
              </a:rPr>
              <a:t>150</a:t>
            </a:r>
            <a:r>
              <a:rPr lang="ja-JP" altLang="en-US" sz="1600" dirty="0" smtClean="0">
                <a:solidFill>
                  <a:schemeClr val="tx1"/>
                </a:solidFill>
              </a:rPr>
              <a:t>－</a:t>
            </a:r>
            <a:r>
              <a:rPr lang="en-US" altLang="ja-JP" sz="1600" dirty="0" smtClean="0">
                <a:solidFill>
                  <a:schemeClr val="tx1"/>
                </a:solidFill>
              </a:rPr>
              <a:t>90</a:t>
            </a:r>
            <a:r>
              <a:rPr lang="ja-JP" altLang="en-US" sz="1600" dirty="0" smtClean="0">
                <a:solidFill>
                  <a:schemeClr val="tx1"/>
                </a:solidFill>
              </a:rPr>
              <a:t>）／３＋９０＝</a:t>
            </a:r>
            <a:r>
              <a:rPr lang="en-US" altLang="ja-JP" sz="1600" dirty="0" smtClean="0">
                <a:solidFill>
                  <a:schemeClr val="tx1"/>
                </a:solidFill>
              </a:rPr>
              <a:t>110mmHg</a:t>
            </a:r>
            <a:r>
              <a:rPr lang="ja-JP" altLang="en-US" sz="1600" dirty="0" smtClean="0">
                <a:solidFill>
                  <a:schemeClr val="tx1"/>
                </a:solidFill>
              </a:rPr>
              <a:t>　となる。</a:t>
            </a:r>
            <a:endParaRPr kumimoji="1" lang="ja-JP" altLang="en-US" sz="1600" dirty="0">
              <a:solidFill>
                <a:schemeClr val="tx1"/>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10</a:t>
            </a:fld>
            <a:endParaRPr kumimoji="1" lang="ja-JP" altLang="en-US" dirty="0"/>
          </a:p>
        </p:txBody>
      </p:sp>
      <p:sp>
        <p:nvSpPr>
          <p:cNvPr id="3" name="フリーフォーム 2"/>
          <p:cNvSpPr/>
          <p:nvPr/>
        </p:nvSpPr>
        <p:spPr>
          <a:xfrm>
            <a:off x="1259632" y="2797066"/>
            <a:ext cx="6715436" cy="645903"/>
          </a:xfrm>
          <a:custGeom>
            <a:avLst/>
            <a:gdLst>
              <a:gd name="connsiteX0" fmla="*/ 0 w 7479822"/>
              <a:gd name="connsiteY0" fmla="*/ 0 h 1195203"/>
              <a:gd name="connsiteX1" fmla="*/ 7479822 w 7479822"/>
              <a:gd name="connsiteY1" fmla="*/ 0 h 1195203"/>
              <a:gd name="connsiteX2" fmla="*/ 7479822 w 7479822"/>
              <a:gd name="connsiteY2" fmla="*/ 1195203 h 1195203"/>
              <a:gd name="connsiteX3" fmla="*/ 0 w 7479822"/>
              <a:gd name="connsiteY3" fmla="*/ 1195203 h 1195203"/>
              <a:gd name="connsiteX4" fmla="*/ 0 w 7479822"/>
              <a:gd name="connsiteY4" fmla="*/ 0 h 119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9822" h="1195203">
                <a:moveTo>
                  <a:pt x="0" y="0"/>
                </a:moveTo>
                <a:lnTo>
                  <a:pt x="7479822" y="0"/>
                </a:lnTo>
                <a:lnTo>
                  <a:pt x="7479822" y="1195203"/>
                </a:lnTo>
                <a:lnTo>
                  <a:pt x="0" y="1195203"/>
                </a:lnTo>
                <a:lnTo>
                  <a:pt x="0" y="0"/>
                </a:lnTo>
                <a:close/>
              </a:path>
            </a:pathLst>
          </a:custGeom>
          <a:solidFill>
            <a:schemeClr val="accent1"/>
          </a:solidFill>
        </p:spPr>
        <p:style>
          <a:lnRef idx="0">
            <a:schemeClr val="dk1">
              <a:hueOff val="0"/>
              <a:satOff val="0"/>
              <a:lumOff val="0"/>
              <a:alphaOff val="0"/>
            </a:schemeClr>
          </a:lnRef>
          <a:fillRef idx="1">
            <a:scrgbClr r="0" g="0" b="0"/>
          </a:fillRef>
          <a:effectRef idx="3">
            <a:schemeClr val="accent5">
              <a:shade val="90000"/>
              <a:hueOff val="0"/>
              <a:satOff val="0"/>
              <a:lumOff val="0"/>
              <a:alphaOff val="0"/>
            </a:schemeClr>
          </a:effectRef>
          <a:fontRef idx="minor">
            <a:schemeClr val="lt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ja-JP" altLang="en-US" sz="2400" b="1" kern="1200" dirty="0" smtClean="0">
                <a:solidFill>
                  <a:schemeClr val="bg1"/>
                </a:solidFill>
              </a:rPr>
              <a:t>血圧低下のための食事習慣の例をあげると・・・</a:t>
            </a:r>
            <a:endParaRPr kumimoji="1" lang="ja-JP" altLang="en-US" sz="2400" b="1" kern="1200" dirty="0">
              <a:solidFill>
                <a:schemeClr val="bg1"/>
              </a:solidFill>
            </a:endParaRPr>
          </a:p>
        </p:txBody>
      </p:sp>
      <p:sp>
        <p:nvSpPr>
          <p:cNvPr id="6" name="フリーフォーム 5"/>
          <p:cNvSpPr/>
          <p:nvPr/>
        </p:nvSpPr>
        <p:spPr>
          <a:xfrm>
            <a:off x="1259631" y="3456321"/>
            <a:ext cx="3619093" cy="2005041"/>
          </a:xfrm>
          <a:custGeom>
            <a:avLst/>
            <a:gdLst>
              <a:gd name="connsiteX0" fmla="*/ 0 w 3739911"/>
              <a:gd name="connsiteY0" fmla="*/ 0 h 2722192"/>
              <a:gd name="connsiteX1" fmla="*/ 3739911 w 3739911"/>
              <a:gd name="connsiteY1" fmla="*/ 0 h 2722192"/>
              <a:gd name="connsiteX2" fmla="*/ 3739911 w 3739911"/>
              <a:gd name="connsiteY2" fmla="*/ 2722192 h 2722192"/>
              <a:gd name="connsiteX3" fmla="*/ 0 w 3739911"/>
              <a:gd name="connsiteY3" fmla="*/ 2722192 h 2722192"/>
              <a:gd name="connsiteX4" fmla="*/ 0 w 3739911"/>
              <a:gd name="connsiteY4" fmla="*/ 0 h 2722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911" h="2722192">
                <a:moveTo>
                  <a:pt x="0" y="0"/>
                </a:moveTo>
                <a:lnTo>
                  <a:pt x="3739911" y="0"/>
                </a:lnTo>
                <a:lnTo>
                  <a:pt x="3739911" y="2722192"/>
                </a:lnTo>
                <a:lnTo>
                  <a:pt x="0" y="2722192"/>
                </a:lnTo>
                <a:lnTo>
                  <a:pt x="0" y="0"/>
                </a:lnTo>
                <a:close/>
              </a:path>
            </a:pathLst>
          </a:custGeom>
          <a:solidFill>
            <a:srgbClr val="C1DBFB"/>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80010" tIns="80010" rIns="80010" bIns="80010" numCol="1" spcCol="1270" anchor="t" anchorCtr="0">
            <a:noAutofit/>
          </a:bodyPr>
          <a:lstStyle/>
          <a:p>
            <a:pPr lvl="0" defTabSz="933450">
              <a:lnSpc>
                <a:spcPts val="2000"/>
              </a:lnSpc>
              <a:spcBef>
                <a:spcPct val="0"/>
              </a:spcBef>
              <a:spcAft>
                <a:spcPct val="35000"/>
              </a:spcAft>
            </a:pPr>
            <a:r>
              <a:rPr lang="ja-JP" altLang="en-US" sz="2000" b="1" kern="1200" dirty="0" smtClean="0">
                <a:solidFill>
                  <a:schemeClr val="tx1"/>
                </a:solidFill>
              </a:rPr>
              <a:t>食塩は血圧を上昇させるといわれているので、</a:t>
            </a:r>
            <a:r>
              <a:rPr lang="ja-JP" altLang="en-US" sz="2000" b="1" kern="1200" dirty="0" smtClean="0">
                <a:solidFill>
                  <a:srgbClr val="C00000"/>
                </a:solidFill>
              </a:rPr>
              <a:t>減塩</a:t>
            </a:r>
            <a:r>
              <a:rPr lang="ja-JP" altLang="en-US" sz="2000" b="1" kern="1200" dirty="0" smtClean="0">
                <a:solidFill>
                  <a:schemeClr val="tx1"/>
                </a:solidFill>
              </a:rPr>
              <a:t>を目指す。例えば、食塩に代わる好みの調味料（（例）ポン酢＋もみじおろし等）を見つける、食塩を含んだ食材（（例）ザーサイのみじん切り等）を食塩の代わりに使う</a:t>
            </a:r>
            <a:r>
              <a:rPr lang="en-US" altLang="ja-JP" sz="2000" b="1" kern="1200" dirty="0" smtClean="0">
                <a:solidFill>
                  <a:schemeClr val="tx1"/>
                </a:solidFill>
              </a:rPr>
              <a:t>etc</a:t>
            </a:r>
            <a:endParaRPr kumimoji="1" lang="ja-JP" altLang="en-US" sz="2000" b="1" kern="1200" dirty="0">
              <a:solidFill>
                <a:schemeClr val="tx1"/>
              </a:solidFill>
            </a:endParaRPr>
          </a:p>
        </p:txBody>
      </p:sp>
      <p:sp>
        <p:nvSpPr>
          <p:cNvPr id="7" name="フリーフォーム 6"/>
          <p:cNvSpPr/>
          <p:nvPr/>
        </p:nvSpPr>
        <p:spPr>
          <a:xfrm>
            <a:off x="4878724" y="3456321"/>
            <a:ext cx="3096343" cy="2005041"/>
          </a:xfrm>
          <a:custGeom>
            <a:avLst/>
            <a:gdLst>
              <a:gd name="connsiteX0" fmla="*/ 0 w 3739911"/>
              <a:gd name="connsiteY0" fmla="*/ 0 h 2668027"/>
              <a:gd name="connsiteX1" fmla="*/ 3739911 w 3739911"/>
              <a:gd name="connsiteY1" fmla="*/ 0 h 2668027"/>
              <a:gd name="connsiteX2" fmla="*/ 3739911 w 3739911"/>
              <a:gd name="connsiteY2" fmla="*/ 2668027 h 2668027"/>
              <a:gd name="connsiteX3" fmla="*/ 0 w 3739911"/>
              <a:gd name="connsiteY3" fmla="*/ 2668027 h 2668027"/>
              <a:gd name="connsiteX4" fmla="*/ 0 w 3739911"/>
              <a:gd name="connsiteY4" fmla="*/ 0 h 266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911" h="2668027">
                <a:moveTo>
                  <a:pt x="0" y="0"/>
                </a:moveTo>
                <a:lnTo>
                  <a:pt x="3739911" y="0"/>
                </a:lnTo>
                <a:lnTo>
                  <a:pt x="3739911" y="2668027"/>
                </a:lnTo>
                <a:lnTo>
                  <a:pt x="0" y="2668027"/>
                </a:lnTo>
                <a:lnTo>
                  <a:pt x="0" y="0"/>
                </a:lnTo>
                <a:close/>
              </a:path>
            </a:pathLst>
          </a:custGeom>
          <a:solidFill>
            <a:srgbClr val="88BBF8"/>
          </a:solidFill>
        </p:spPr>
        <p:style>
          <a:lnRef idx="0">
            <a:schemeClr val="lt1">
              <a:hueOff val="0"/>
              <a:satOff val="0"/>
              <a:lumOff val="0"/>
              <a:alphaOff val="0"/>
            </a:schemeClr>
          </a:lnRef>
          <a:fillRef idx="3">
            <a:scrgbClr r="0" g="0" b="0"/>
          </a:fillRef>
          <a:effectRef idx="3">
            <a:schemeClr val="accent5">
              <a:hueOff val="-9933876"/>
              <a:satOff val="39811"/>
              <a:lumOff val="8628"/>
              <a:alphaOff val="0"/>
            </a:schemeClr>
          </a:effectRef>
          <a:fontRef idx="minor">
            <a:schemeClr val="lt1"/>
          </a:fontRef>
        </p:style>
        <p:txBody>
          <a:bodyPr spcFirstLastPara="0" vert="horz" wrap="square" lIns="99060" tIns="99060" rIns="99060" bIns="99060" numCol="1" spcCol="1270" anchor="t" anchorCtr="0">
            <a:noAutofit/>
          </a:bodyPr>
          <a:lstStyle/>
          <a:p>
            <a:pPr lvl="0" defTabSz="1155700">
              <a:lnSpc>
                <a:spcPts val="2800"/>
              </a:lnSpc>
              <a:spcBef>
                <a:spcPct val="0"/>
              </a:spcBef>
              <a:spcAft>
                <a:spcPct val="35000"/>
              </a:spcAft>
            </a:pPr>
            <a:r>
              <a:rPr lang="ja-JP" altLang="en-US" sz="2000" b="1" kern="1200" dirty="0" smtClean="0">
                <a:solidFill>
                  <a:srgbClr val="C00000"/>
                </a:solidFill>
              </a:rPr>
              <a:t>カリウム</a:t>
            </a:r>
            <a:r>
              <a:rPr lang="ja-JP" altLang="en-US" sz="2000" b="1" kern="1200" dirty="0" smtClean="0">
                <a:solidFill>
                  <a:schemeClr val="tx1"/>
                </a:solidFill>
              </a:rPr>
              <a:t>は体内塩分を排出する作用があるといわれており、積極的に摂取する。（（注）腎臓機能が正常であることが大前提！）</a:t>
            </a:r>
            <a:endParaRPr kumimoji="1" lang="ja-JP" altLang="en-US" sz="2000" b="1" kern="1200" dirty="0">
              <a:solidFill>
                <a:schemeClr val="tx1"/>
              </a:solidFill>
            </a:endParaRPr>
          </a:p>
        </p:txBody>
      </p:sp>
    </p:spTree>
    <p:extLst>
      <p:ext uri="{BB962C8B-B14F-4D97-AF65-F5344CB8AC3E}">
        <p14:creationId xmlns:p14="http://schemas.microsoft.com/office/powerpoint/2010/main" val="1439240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9" grpId="0"/>
      <p:bldP spid="3"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959886" y="687771"/>
            <a:ext cx="7488832" cy="5256584"/>
          </a:xfrm>
          <a:prstGeom prst="rect">
            <a:avLst/>
          </a:prstGeom>
          <a:noFill/>
          <a:ln w="38100">
            <a:noFill/>
            <a:prstDash val="lgDash"/>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800" dirty="0" smtClean="0">
              <a:solidFill>
                <a:prstClr val="black"/>
              </a:solidFill>
              <a:latin typeface="+mn-ea"/>
              <a:ea typeface="+mn-ea"/>
            </a:endParaRPr>
          </a:p>
          <a:p>
            <a:pPr algn="l"/>
            <a:r>
              <a:rPr lang="ja-JP" altLang="en-US" sz="2000" b="1" dirty="0" smtClean="0">
                <a:solidFill>
                  <a:prstClr val="black"/>
                </a:solidFill>
                <a:latin typeface="+mj-ea"/>
                <a:cs typeface="+mn-cs"/>
              </a:rPr>
              <a:t>（２）糖尿病</a:t>
            </a:r>
            <a:endParaRPr lang="en-US" altLang="ja-JP" sz="2000" b="1" dirty="0" smtClean="0">
              <a:solidFill>
                <a:prstClr val="black"/>
              </a:solidFill>
              <a:latin typeface="+mj-ea"/>
              <a:cs typeface="+mn-cs"/>
            </a:endParaRPr>
          </a:p>
          <a:p>
            <a:pPr algn="l"/>
            <a:r>
              <a:rPr lang="ja-JP" altLang="en-US" sz="1800" b="1" dirty="0" smtClean="0">
                <a:solidFill>
                  <a:prstClr val="black"/>
                </a:solidFill>
                <a:cs typeface="+mn-cs"/>
              </a:rPr>
              <a:t>　糖尿病は高血糖状態が継続する病気で、</a:t>
            </a:r>
            <a:r>
              <a:rPr lang="en-US" altLang="ja-JP" sz="1800" b="1" dirty="0" smtClean="0">
                <a:solidFill>
                  <a:prstClr val="black"/>
                </a:solidFill>
                <a:cs typeface="+mn-cs"/>
              </a:rPr>
              <a:t>Ⅰ</a:t>
            </a:r>
            <a:r>
              <a:rPr lang="ja-JP" altLang="en-US" sz="1800" b="1" dirty="0" smtClean="0">
                <a:solidFill>
                  <a:prstClr val="black"/>
                </a:solidFill>
                <a:cs typeface="+mn-cs"/>
              </a:rPr>
              <a:t>型と</a:t>
            </a:r>
            <a:r>
              <a:rPr lang="en-US" altLang="ja-JP" sz="1800" b="1" dirty="0" smtClean="0">
                <a:solidFill>
                  <a:prstClr val="black"/>
                </a:solidFill>
                <a:cs typeface="+mn-cs"/>
              </a:rPr>
              <a:t>Ⅱ</a:t>
            </a:r>
            <a:r>
              <a:rPr lang="ja-JP" altLang="en-US" sz="1800" b="1" dirty="0" smtClean="0">
                <a:solidFill>
                  <a:prstClr val="black"/>
                </a:solidFill>
                <a:cs typeface="+mn-cs"/>
              </a:rPr>
              <a:t>型があります。食事による効果は、</a:t>
            </a:r>
            <a:r>
              <a:rPr lang="en-US" altLang="ja-JP" sz="1800" b="1" dirty="0" smtClean="0">
                <a:solidFill>
                  <a:prstClr val="black"/>
                </a:solidFill>
                <a:cs typeface="+mn-cs"/>
              </a:rPr>
              <a:t>Ⅰ</a:t>
            </a:r>
            <a:r>
              <a:rPr lang="ja-JP" altLang="en-US" sz="1800" b="1" dirty="0" smtClean="0">
                <a:solidFill>
                  <a:prstClr val="black"/>
                </a:solidFill>
                <a:cs typeface="+mn-cs"/>
              </a:rPr>
              <a:t>型では期待できませんが、</a:t>
            </a:r>
            <a:r>
              <a:rPr lang="en-US" altLang="ja-JP" sz="1800" b="1" dirty="0" smtClean="0">
                <a:solidFill>
                  <a:prstClr val="black"/>
                </a:solidFill>
                <a:cs typeface="+mn-cs"/>
              </a:rPr>
              <a:t>Ⅱ</a:t>
            </a:r>
            <a:r>
              <a:rPr lang="ja-JP" altLang="en-US" sz="1800" b="1" dirty="0" smtClean="0">
                <a:solidFill>
                  <a:prstClr val="black"/>
                </a:solidFill>
                <a:cs typeface="+mn-cs"/>
              </a:rPr>
              <a:t>型では期待できます（もちろん全ての方に効果</a:t>
            </a:r>
            <a:r>
              <a:rPr lang="ja-JP" altLang="en-US" sz="1800" b="1" dirty="0">
                <a:solidFill>
                  <a:prstClr val="black"/>
                </a:solidFill>
                <a:cs typeface="+mn-cs"/>
              </a:rPr>
              <a:t>が</a:t>
            </a:r>
            <a:r>
              <a:rPr lang="ja-JP" altLang="en-US" sz="1800" b="1" dirty="0" smtClean="0">
                <a:solidFill>
                  <a:prstClr val="black"/>
                </a:solidFill>
                <a:cs typeface="+mn-cs"/>
              </a:rPr>
              <a:t>あるわけではありませ</a:t>
            </a:r>
            <a:r>
              <a:rPr lang="ja-JP" altLang="en-US" sz="1800" b="1" dirty="0">
                <a:solidFill>
                  <a:prstClr val="black"/>
                </a:solidFill>
                <a:cs typeface="+mn-cs"/>
              </a:rPr>
              <a:t>ん</a:t>
            </a:r>
            <a:r>
              <a:rPr lang="ja-JP" altLang="en-US" sz="1800" b="1" dirty="0" smtClean="0">
                <a:solidFill>
                  <a:prstClr val="black"/>
                </a:solidFill>
                <a:cs typeface="+mn-cs"/>
              </a:rPr>
              <a:t>）。</a:t>
            </a:r>
            <a:endParaRPr lang="en-US" altLang="ja-JP" sz="2000" dirty="0">
              <a:solidFill>
                <a:prstClr val="black"/>
              </a:solidFill>
              <a:latin typeface="ＭＳ Ｐゴシック"/>
              <a:cs typeface="+mn-cs"/>
            </a:endParaRPr>
          </a:p>
          <a:p>
            <a:pPr algn="l"/>
            <a:endParaRPr lang="en-US" altLang="ja-JP" sz="2000" dirty="0" smtClean="0">
              <a:solidFill>
                <a:prstClr val="black"/>
              </a:solidFill>
              <a:latin typeface="ＭＳ Ｐゴシック"/>
              <a:cs typeface="+mn-cs"/>
            </a:endParaRPr>
          </a:p>
          <a:p>
            <a:pPr algn="l"/>
            <a:endParaRPr lang="en-US" altLang="ja-JP" sz="2000" dirty="0" smtClean="0">
              <a:solidFill>
                <a:prstClr val="black"/>
              </a:solidFill>
              <a:latin typeface="ＭＳ Ｐゴシック"/>
              <a:cs typeface="+mn-cs"/>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ja-JP" altLang="en-US" sz="2000" dirty="0">
              <a:solidFill>
                <a:prstClr val="black"/>
              </a:solidFill>
              <a:latin typeface="ＭＳ Ｐゴシック"/>
            </a:endParaRPr>
          </a:p>
        </p:txBody>
      </p:sp>
      <p:sp>
        <p:nvSpPr>
          <p:cNvPr id="14" name="タイトル 1"/>
          <p:cNvSpPr txBox="1">
            <a:spLocks/>
          </p:cNvSpPr>
          <p:nvPr/>
        </p:nvSpPr>
        <p:spPr>
          <a:xfrm>
            <a:off x="939789" y="223302"/>
            <a:ext cx="7529027" cy="47667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defPPr>
              <a:defRPr lang="ja-JP"/>
            </a:defPPr>
            <a:lvl1pPr>
              <a:spcBef>
                <a:spcPct val="0"/>
              </a:spcBef>
              <a:buNone/>
              <a:defRPr sz="2400">
                <a:solidFill>
                  <a:schemeClr val="accent2"/>
                </a:solidFill>
                <a:latin typeface="+mj-lt"/>
                <a:ea typeface="+mj-ea"/>
                <a:cs typeface="+mj-cs"/>
              </a:defRPr>
            </a:lvl1pPr>
          </a:lstStyle>
          <a:p>
            <a:r>
              <a:rPr lang="ja-JP" altLang="en-US" dirty="0"/>
              <a:t>６　危険因子（高血圧症等）に対する食事習慣（２）</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11</a:t>
            </a:fld>
            <a:endParaRPr kumimoji="1" lang="ja-JP" altLang="en-US" dirty="0"/>
          </a:p>
        </p:txBody>
      </p:sp>
      <p:sp>
        <p:nvSpPr>
          <p:cNvPr id="3" name="フリーフォーム 2"/>
          <p:cNvSpPr/>
          <p:nvPr/>
        </p:nvSpPr>
        <p:spPr>
          <a:xfrm>
            <a:off x="107504" y="2204864"/>
            <a:ext cx="8904702" cy="596082"/>
          </a:xfrm>
          <a:custGeom>
            <a:avLst/>
            <a:gdLst>
              <a:gd name="connsiteX0" fmla="*/ 0 w 8904702"/>
              <a:gd name="connsiteY0" fmla="*/ 0 h 885616"/>
              <a:gd name="connsiteX1" fmla="*/ 8904702 w 8904702"/>
              <a:gd name="connsiteY1" fmla="*/ 0 h 885616"/>
              <a:gd name="connsiteX2" fmla="*/ 8904702 w 8904702"/>
              <a:gd name="connsiteY2" fmla="*/ 885616 h 885616"/>
              <a:gd name="connsiteX3" fmla="*/ 0 w 8904702"/>
              <a:gd name="connsiteY3" fmla="*/ 885616 h 885616"/>
              <a:gd name="connsiteX4" fmla="*/ 0 w 8904702"/>
              <a:gd name="connsiteY4" fmla="*/ 0 h 885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4702" h="885616">
                <a:moveTo>
                  <a:pt x="0" y="0"/>
                </a:moveTo>
                <a:lnTo>
                  <a:pt x="8904702" y="0"/>
                </a:lnTo>
                <a:lnTo>
                  <a:pt x="8904702" y="885616"/>
                </a:lnTo>
                <a:lnTo>
                  <a:pt x="0" y="885616"/>
                </a:lnTo>
                <a:lnTo>
                  <a:pt x="0" y="0"/>
                </a:lnTo>
                <a:close/>
              </a:path>
            </a:pathLst>
          </a:custGeom>
          <a:solidFill>
            <a:schemeClr val="accent1"/>
          </a:solidFill>
        </p:spPr>
        <p:style>
          <a:lnRef idx="0">
            <a:schemeClr val="dk1">
              <a:hueOff val="0"/>
              <a:satOff val="0"/>
              <a:lumOff val="0"/>
              <a:alphaOff val="0"/>
            </a:schemeClr>
          </a:lnRef>
          <a:fillRef idx="1">
            <a:scrgbClr r="0" g="0" b="0"/>
          </a:fillRef>
          <a:effectRef idx="3">
            <a:schemeClr val="accent5">
              <a:shade val="90000"/>
              <a:hueOff val="0"/>
              <a:satOff val="0"/>
              <a:lumOff val="0"/>
              <a:alphaOff val="0"/>
            </a:schemeClr>
          </a:effectRef>
          <a:fontRef idx="minor">
            <a:schemeClr val="lt1">
              <a:hueOff val="0"/>
              <a:satOff val="0"/>
              <a:lumOff val="0"/>
              <a:alphaOff val="0"/>
            </a:schemeClr>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ja-JP" altLang="en-US" sz="2400" b="1" kern="1200" dirty="0" smtClean="0"/>
              <a:t>糖尿病を防ぐ食事習慣の例をあげると・・・</a:t>
            </a:r>
            <a:endParaRPr kumimoji="1" lang="ja-JP" altLang="en-US" sz="2400" b="1" kern="1200" dirty="0"/>
          </a:p>
        </p:txBody>
      </p:sp>
      <p:sp>
        <p:nvSpPr>
          <p:cNvPr id="6" name="フリーフォーム 5"/>
          <p:cNvSpPr/>
          <p:nvPr/>
        </p:nvSpPr>
        <p:spPr>
          <a:xfrm>
            <a:off x="109895" y="2780918"/>
            <a:ext cx="1779962" cy="2880330"/>
          </a:xfrm>
          <a:custGeom>
            <a:avLst/>
            <a:gdLst>
              <a:gd name="connsiteX0" fmla="*/ 0 w 1779962"/>
              <a:gd name="connsiteY0" fmla="*/ 0 h 3248084"/>
              <a:gd name="connsiteX1" fmla="*/ 1779962 w 1779962"/>
              <a:gd name="connsiteY1" fmla="*/ 0 h 3248084"/>
              <a:gd name="connsiteX2" fmla="*/ 1779962 w 1779962"/>
              <a:gd name="connsiteY2" fmla="*/ 3248084 h 3248084"/>
              <a:gd name="connsiteX3" fmla="*/ 0 w 1779962"/>
              <a:gd name="connsiteY3" fmla="*/ 3248084 h 3248084"/>
              <a:gd name="connsiteX4" fmla="*/ 0 w 1779962"/>
              <a:gd name="connsiteY4" fmla="*/ 0 h 324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62" h="3248084">
                <a:moveTo>
                  <a:pt x="0" y="0"/>
                </a:moveTo>
                <a:lnTo>
                  <a:pt x="1779962" y="0"/>
                </a:lnTo>
                <a:lnTo>
                  <a:pt x="1779962" y="3248084"/>
                </a:lnTo>
                <a:lnTo>
                  <a:pt x="0" y="3248084"/>
                </a:lnTo>
                <a:lnTo>
                  <a:pt x="0" y="0"/>
                </a:lnTo>
                <a:close/>
              </a:path>
            </a:pathLst>
          </a:custGeom>
          <a:solidFill>
            <a:srgbClr val="DBEAFD"/>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ja-JP" altLang="en-US" sz="1800" b="1" kern="1200" dirty="0" smtClean="0">
                <a:solidFill>
                  <a:schemeClr val="tx1"/>
                </a:solidFill>
              </a:rPr>
              <a:t>糖質の食材（白米の大盛、菓子類、ジュース、ラーメン</a:t>
            </a:r>
            <a:r>
              <a:rPr lang="en-US" altLang="ja-JP" sz="1800" b="1" kern="1200" dirty="0" smtClean="0">
                <a:solidFill>
                  <a:schemeClr val="tx1"/>
                </a:solidFill>
              </a:rPr>
              <a:t>etc</a:t>
            </a:r>
            <a:r>
              <a:rPr lang="ja-JP" altLang="en-US" sz="1800" b="1" kern="1200" dirty="0" smtClean="0">
                <a:solidFill>
                  <a:schemeClr val="tx1"/>
                </a:solidFill>
              </a:rPr>
              <a:t>）の摂取を控え、代わりに</a:t>
            </a:r>
            <a:r>
              <a:rPr lang="ja-JP" altLang="en-US" sz="1800" b="1" kern="1200" dirty="0" smtClean="0">
                <a:solidFill>
                  <a:srgbClr val="C00000"/>
                </a:solidFill>
              </a:rPr>
              <a:t>無糖</a:t>
            </a:r>
            <a:r>
              <a:rPr lang="ja-JP" altLang="en-US" sz="1800" b="1" kern="1200" dirty="0" smtClean="0">
                <a:solidFill>
                  <a:schemeClr val="tx1"/>
                </a:solidFill>
              </a:rPr>
              <a:t>の食材（お茶類</a:t>
            </a:r>
            <a:r>
              <a:rPr lang="en-US" altLang="ja-JP" sz="1800" b="1" kern="1200" dirty="0" smtClean="0">
                <a:solidFill>
                  <a:schemeClr val="tx1"/>
                </a:solidFill>
              </a:rPr>
              <a:t>etc</a:t>
            </a:r>
            <a:r>
              <a:rPr lang="ja-JP" altLang="en-US" sz="1800" b="1" kern="1200" dirty="0" smtClean="0">
                <a:solidFill>
                  <a:schemeClr val="tx1"/>
                </a:solidFill>
              </a:rPr>
              <a:t>）を摂る。</a:t>
            </a:r>
            <a:endParaRPr kumimoji="1" lang="ja-JP" altLang="en-US" sz="1800" b="1" kern="1200" dirty="0">
              <a:solidFill>
                <a:schemeClr val="tx1"/>
              </a:solidFill>
            </a:endParaRPr>
          </a:p>
        </p:txBody>
      </p:sp>
      <p:sp>
        <p:nvSpPr>
          <p:cNvPr id="7" name="フリーフォーム 6"/>
          <p:cNvSpPr/>
          <p:nvPr/>
        </p:nvSpPr>
        <p:spPr>
          <a:xfrm>
            <a:off x="1889857" y="2780918"/>
            <a:ext cx="1779962" cy="2880330"/>
          </a:xfrm>
          <a:custGeom>
            <a:avLst/>
            <a:gdLst>
              <a:gd name="connsiteX0" fmla="*/ 0 w 1779962"/>
              <a:gd name="connsiteY0" fmla="*/ 0 h 3248084"/>
              <a:gd name="connsiteX1" fmla="*/ 1779962 w 1779962"/>
              <a:gd name="connsiteY1" fmla="*/ 0 h 3248084"/>
              <a:gd name="connsiteX2" fmla="*/ 1779962 w 1779962"/>
              <a:gd name="connsiteY2" fmla="*/ 3248084 h 3248084"/>
              <a:gd name="connsiteX3" fmla="*/ 0 w 1779962"/>
              <a:gd name="connsiteY3" fmla="*/ 3248084 h 3248084"/>
              <a:gd name="connsiteX4" fmla="*/ 0 w 1779962"/>
              <a:gd name="connsiteY4" fmla="*/ 0 h 324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62" h="3248084">
                <a:moveTo>
                  <a:pt x="0" y="0"/>
                </a:moveTo>
                <a:lnTo>
                  <a:pt x="1779962" y="0"/>
                </a:lnTo>
                <a:lnTo>
                  <a:pt x="1779962" y="3248084"/>
                </a:lnTo>
                <a:lnTo>
                  <a:pt x="0" y="3248084"/>
                </a:lnTo>
                <a:lnTo>
                  <a:pt x="0" y="0"/>
                </a:lnTo>
                <a:close/>
              </a:path>
            </a:pathLst>
          </a:custGeom>
          <a:solidFill>
            <a:srgbClr val="C1DBFB"/>
          </a:solidFill>
        </p:spPr>
        <p:style>
          <a:lnRef idx="0">
            <a:schemeClr val="lt1">
              <a:hueOff val="0"/>
              <a:satOff val="0"/>
              <a:lumOff val="0"/>
              <a:alphaOff val="0"/>
            </a:schemeClr>
          </a:lnRef>
          <a:fillRef idx="3">
            <a:scrgbClr r="0" g="0" b="0"/>
          </a:fillRef>
          <a:effectRef idx="3">
            <a:schemeClr val="accent5">
              <a:hueOff val="-2483469"/>
              <a:satOff val="9953"/>
              <a:lumOff val="2157"/>
              <a:alphaOff val="0"/>
            </a:schemeClr>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ja-JP" altLang="en-US" sz="1800" b="1" kern="1200" dirty="0" smtClean="0">
                <a:solidFill>
                  <a:srgbClr val="C00000"/>
                </a:solidFill>
              </a:rPr>
              <a:t>食べる順番</a:t>
            </a:r>
            <a:r>
              <a:rPr lang="ja-JP" altLang="en-US" sz="1800" b="1" kern="1200" dirty="0" smtClean="0">
                <a:solidFill>
                  <a:schemeClr val="tx1"/>
                </a:solidFill>
              </a:rPr>
              <a:t>が大切（（例）野菜等（食物繊維が豊富）→魚介類・肉類等（タンパク質が豊富）→ご飯等（炭水化物が豊富））</a:t>
            </a:r>
            <a:endParaRPr kumimoji="1" lang="ja-JP" altLang="en-US" sz="1800" b="1" kern="1200" dirty="0">
              <a:solidFill>
                <a:schemeClr val="tx1"/>
              </a:solidFill>
            </a:endParaRPr>
          </a:p>
        </p:txBody>
      </p:sp>
      <p:sp>
        <p:nvSpPr>
          <p:cNvPr id="8" name="フリーフォーム 7"/>
          <p:cNvSpPr/>
          <p:nvPr/>
        </p:nvSpPr>
        <p:spPr>
          <a:xfrm>
            <a:off x="3669819" y="2780918"/>
            <a:ext cx="1779962" cy="2880330"/>
          </a:xfrm>
          <a:custGeom>
            <a:avLst/>
            <a:gdLst>
              <a:gd name="connsiteX0" fmla="*/ 0 w 1779962"/>
              <a:gd name="connsiteY0" fmla="*/ 0 h 3248084"/>
              <a:gd name="connsiteX1" fmla="*/ 1779962 w 1779962"/>
              <a:gd name="connsiteY1" fmla="*/ 0 h 3248084"/>
              <a:gd name="connsiteX2" fmla="*/ 1779962 w 1779962"/>
              <a:gd name="connsiteY2" fmla="*/ 3248084 h 3248084"/>
              <a:gd name="connsiteX3" fmla="*/ 0 w 1779962"/>
              <a:gd name="connsiteY3" fmla="*/ 3248084 h 3248084"/>
              <a:gd name="connsiteX4" fmla="*/ 0 w 1779962"/>
              <a:gd name="connsiteY4" fmla="*/ 0 h 324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62" h="3248084">
                <a:moveTo>
                  <a:pt x="0" y="0"/>
                </a:moveTo>
                <a:lnTo>
                  <a:pt x="1779962" y="0"/>
                </a:lnTo>
                <a:lnTo>
                  <a:pt x="1779962" y="3248084"/>
                </a:lnTo>
                <a:lnTo>
                  <a:pt x="0" y="3248084"/>
                </a:lnTo>
                <a:lnTo>
                  <a:pt x="0" y="0"/>
                </a:lnTo>
                <a:close/>
              </a:path>
            </a:pathLst>
          </a:custGeom>
          <a:solidFill>
            <a:srgbClr val="A8CDFA"/>
          </a:solidFill>
        </p:spPr>
        <p:style>
          <a:lnRef idx="0">
            <a:schemeClr val="lt1">
              <a:hueOff val="0"/>
              <a:satOff val="0"/>
              <a:lumOff val="0"/>
              <a:alphaOff val="0"/>
            </a:schemeClr>
          </a:lnRef>
          <a:fillRef idx="3">
            <a:scrgbClr r="0" g="0" b="0"/>
          </a:fillRef>
          <a:effectRef idx="3">
            <a:schemeClr val="accent5">
              <a:hueOff val="-4966938"/>
              <a:satOff val="19906"/>
              <a:lumOff val="4314"/>
              <a:alphaOff val="0"/>
            </a:schemeClr>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ja-JP" altLang="en-US" sz="1800" b="1" kern="1200" dirty="0" smtClean="0">
                <a:solidFill>
                  <a:schemeClr val="tx1"/>
                </a:solidFill>
              </a:rPr>
              <a:t>高コレステロールの食材（卵類（鶏卵、魚卵）</a:t>
            </a:r>
            <a:r>
              <a:rPr lang="en-US" altLang="ja-JP" sz="1800" b="1" kern="1200" dirty="0" smtClean="0">
                <a:solidFill>
                  <a:schemeClr val="tx1"/>
                </a:solidFill>
              </a:rPr>
              <a:t>etc</a:t>
            </a:r>
            <a:r>
              <a:rPr lang="ja-JP" altLang="en-US" sz="1800" b="1" kern="1200" dirty="0" smtClean="0">
                <a:solidFill>
                  <a:schemeClr val="tx1"/>
                </a:solidFill>
              </a:rPr>
              <a:t>）や飽和脂肪酸を多く含む食材（鶏肉の皮、バター</a:t>
            </a:r>
            <a:r>
              <a:rPr lang="en-US" altLang="ja-JP" sz="1800" b="1" kern="1200" dirty="0" smtClean="0">
                <a:solidFill>
                  <a:schemeClr val="tx1"/>
                </a:solidFill>
              </a:rPr>
              <a:t>etc</a:t>
            </a:r>
            <a:r>
              <a:rPr lang="ja-JP" altLang="en-US" sz="1800" b="1" kern="1200" dirty="0" smtClean="0">
                <a:solidFill>
                  <a:schemeClr val="tx1"/>
                </a:solidFill>
              </a:rPr>
              <a:t>）は控え、</a:t>
            </a:r>
            <a:r>
              <a:rPr lang="ja-JP" altLang="en-US" sz="1800" b="1" kern="1200" dirty="0" smtClean="0">
                <a:solidFill>
                  <a:srgbClr val="C00000"/>
                </a:solidFill>
              </a:rPr>
              <a:t>食物繊維</a:t>
            </a:r>
            <a:r>
              <a:rPr lang="ja-JP" altLang="en-US" sz="1800" b="1" kern="1200" dirty="0" smtClean="0">
                <a:solidFill>
                  <a:schemeClr val="tx1"/>
                </a:solidFill>
              </a:rPr>
              <a:t>の豊富な食材を積極的に摂る。</a:t>
            </a:r>
            <a:endParaRPr kumimoji="1" lang="ja-JP" altLang="en-US" sz="1800" b="1" kern="1200" dirty="0">
              <a:solidFill>
                <a:schemeClr val="tx1"/>
              </a:solidFill>
            </a:endParaRPr>
          </a:p>
        </p:txBody>
      </p:sp>
      <p:sp>
        <p:nvSpPr>
          <p:cNvPr id="9" name="フリーフォーム 8"/>
          <p:cNvSpPr/>
          <p:nvPr/>
        </p:nvSpPr>
        <p:spPr>
          <a:xfrm>
            <a:off x="5449781" y="2780918"/>
            <a:ext cx="1779962" cy="2880330"/>
          </a:xfrm>
          <a:custGeom>
            <a:avLst/>
            <a:gdLst>
              <a:gd name="connsiteX0" fmla="*/ 0 w 1779962"/>
              <a:gd name="connsiteY0" fmla="*/ 0 h 3248084"/>
              <a:gd name="connsiteX1" fmla="*/ 1779962 w 1779962"/>
              <a:gd name="connsiteY1" fmla="*/ 0 h 3248084"/>
              <a:gd name="connsiteX2" fmla="*/ 1779962 w 1779962"/>
              <a:gd name="connsiteY2" fmla="*/ 3248084 h 3248084"/>
              <a:gd name="connsiteX3" fmla="*/ 0 w 1779962"/>
              <a:gd name="connsiteY3" fmla="*/ 3248084 h 3248084"/>
              <a:gd name="connsiteX4" fmla="*/ 0 w 1779962"/>
              <a:gd name="connsiteY4" fmla="*/ 0 h 324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62" h="3248084">
                <a:moveTo>
                  <a:pt x="0" y="0"/>
                </a:moveTo>
                <a:lnTo>
                  <a:pt x="1779962" y="0"/>
                </a:lnTo>
                <a:lnTo>
                  <a:pt x="1779962" y="3248084"/>
                </a:lnTo>
                <a:lnTo>
                  <a:pt x="0" y="3248084"/>
                </a:lnTo>
                <a:lnTo>
                  <a:pt x="0" y="0"/>
                </a:lnTo>
                <a:close/>
              </a:path>
            </a:pathLst>
          </a:custGeom>
          <a:solidFill>
            <a:srgbClr val="84B8F8"/>
          </a:solidFill>
        </p:spPr>
        <p:style>
          <a:lnRef idx="0">
            <a:schemeClr val="lt1">
              <a:hueOff val="0"/>
              <a:satOff val="0"/>
              <a:lumOff val="0"/>
              <a:alphaOff val="0"/>
            </a:schemeClr>
          </a:lnRef>
          <a:fillRef idx="3">
            <a:scrgbClr r="0" g="0" b="0"/>
          </a:fillRef>
          <a:effectRef idx="3">
            <a:schemeClr val="accent5">
              <a:hueOff val="-7450407"/>
              <a:satOff val="29858"/>
              <a:lumOff val="6471"/>
              <a:alphaOff val="0"/>
            </a:schemeClr>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ja-JP" altLang="en-US" sz="1800" b="1" kern="1200" dirty="0" smtClean="0">
                <a:solidFill>
                  <a:schemeClr val="tx1"/>
                </a:solidFill>
              </a:rPr>
              <a:t>主食を未精製に近い</a:t>
            </a:r>
            <a:r>
              <a:rPr lang="ja-JP" altLang="en-US" sz="1800" b="1" kern="1200" dirty="0" smtClean="0">
                <a:solidFill>
                  <a:srgbClr val="C00000"/>
                </a:solidFill>
              </a:rPr>
              <a:t>穀類</a:t>
            </a:r>
            <a:r>
              <a:rPr lang="ja-JP" altLang="en-US" sz="1800" b="1" kern="1200" dirty="0" smtClean="0">
                <a:solidFill>
                  <a:schemeClr val="tx1"/>
                </a:solidFill>
              </a:rPr>
              <a:t>に替える。（ご飯→玄米、パン→全粉粒パンｅｔｃ）</a:t>
            </a:r>
            <a:endParaRPr kumimoji="1" lang="ja-JP" altLang="en-US" sz="1800" b="1" kern="1200" dirty="0">
              <a:solidFill>
                <a:schemeClr val="tx1"/>
              </a:solidFill>
            </a:endParaRPr>
          </a:p>
        </p:txBody>
      </p:sp>
      <p:sp>
        <p:nvSpPr>
          <p:cNvPr id="11" name="フリーフォーム 10"/>
          <p:cNvSpPr/>
          <p:nvPr/>
        </p:nvSpPr>
        <p:spPr>
          <a:xfrm>
            <a:off x="7226253" y="2780918"/>
            <a:ext cx="1779962" cy="2880330"/>
          </a:xfrm>
          <a:custGeom>
            <a:avLst/>
            <a:gdLst>
              <a:gd name="connsiteX0" fmla="*/ 0 w 1779962"/>
              <a:gd name="connsiteY0" fmla="*/ 0 h 3248084"/>
              <a:gd name="connsiteX1" fmla="*/ 1779962 w 1779962"/>
              <a:gd name="connsiteY1" fmla="*/ 0 h 3248084"/>
              <a:gd name="connsiteX2" fmla="*/ 1779962 w 1779962"/>
              <a:gd name="connsiteY2" fmla="*/ 3248084 h 3248084"/>
              <a:gd name="connsiteX3" fmla="*/ 0 w 1779962"/>
              <a:gd name="connsiteY3" fmla="*/ 3248084 h 3248084"/>
              <a:gd name="connsiteX4" fmla="*/ 0 w 1779962"/>
              <a:gd name="connsiteY4" fmla="*/ 0 h 324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62" h="3248084">
                <a:moveTo>
                  <a:pt x="0" y="0"/>
                </a:moveTo>
                <a:lnTo>
                  <a:pt x="1779962" y="0"/>
                </a:lnTo>
                <a:lnTo>
                  <a:pt x="1779962" y="3248084"/>
                </a:lnTo>
                <a:lnTo>
                  <a:pt x="0" y="3248084"/>
                </a:lnTo>
                <a:lnTo>
                  <a:pt x="0" y="0"/>
                </a:lnTo>
                <a:close/>
              </a:path>
            </a:pathLst>
          </a:custGeom>
          <a:solidFill>
            <a:srgbClr val="60A4F6"/>
          </a:solidFill>
        </p:spPr>
        <p:style>
          <a:lnRef idx="0">
            <a:schemeClr val="lt1">
              <a:hueOff val="0"/>
              <a:satOff val="0"/>
              <a:lumOff val="0"/>
              <a:alphaOff val="0"/>
            </a:schemeClr>
          </a:lnRef>
          <a:fillRef idx="3">
            <a:scrgbClr r="0" g="0" b="0"/>
          </a:fillRef>
          <a:effectRef idx="3">
            <a:schemeClr val="accent5">
              <a:hueOff val="-9933876"/>
              <a:satOff val="39811"/>
              <a:lumOff val="8628"/>
              <a:alphaOff val="0"/>
            </a:schemeClr>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ja-JP" altLang="en-US" sz="1800" b="1" kern="1200" dirty="0" smtClean="0">
                <a:solidFill>
                  <a:schemeClr val="tx1"/>
                </a:solidFill>
              </a:rPr>
              <a:t>主食を食べる際に</a:t>
            </a:r>
            <a:r>
              <a:rPr lang="ja-JP" altLang="en-US" sz="1800" b="1" kern="1200" dirty="0" smtClean="0">
                <a:solidFill>
                  <a:srgbClr val="C00000"/>
                </a:solidFill>
              </a:rPr>
              <a:t>ＧＩ値</a:t>
            </a:r>
            <a:r>
              <a:rPr lang="ja-JP" altLang="en-US" sz="1800" b="1" kern="1200" dirty="0" smtClean="0">
                <a:solidFill>
                  <a:schemeClr val="tx1"/>
                </a:solidFill>
              </a:rPr>
              <a:t>（</a:t>
            </a:r>
            <a:r>
              <a:rPr lang="en-US" altLang="ja-JP" sz="1800" b="1" kern="1200" dirty="0" smtClean="0">
                <a:solidFill>
                  <a:schemeClr val="tx1"/>
                </a:solidFill>
                <a:latin typeface="HGPｺﾞｼｯｸM"/>
                <a:cs typeface="Times New Roman"/>
              </a:rPr>
              <a:t>Glycemic Index</a:t>
            </a:r>
            <a:r>
              <a:rPr lang="ja-JP" altLang="en-US" sz="1800" b="1" kern="1200" dirty="0" smtClean="0">
                <a:solidFill>
                  <a:schemeClr val="tx1"/>
                </a:solidFill>
                <a:latin typeface="HGPｺﾞｼｯｸM"/>
                <a:cs typeface="Times New Roman"/>
              </a:rPr>
              <a:t>：</a:t>
            </a:r>
            <a:r>
              <a:rPr lang="ja-JP" altLang="ja-JP" sz="1800" b="1" kern="1200" dirty="0" smtClean="0">
                <a:solidFill>
                  <a:schemeClr val="tx1"/>
                </a:solidFill>
                <a:ea typeface="HGPｺﾞｼｯｸM"/>
                <a:cs typeface="Times New Roman"/>
              </a:rPr>
              <a:t>グリセミックインデックス</a:t>
            </a:r>
            <a:r>
              <a:rPr lang="ja-JP" altLang="en-US" sz="1800" b="1" kern="1200" dirty="0" smtClean="0">
                <a:solidFill>
                  <a:schemeClr val="tx1"/>
                </a:solidFill>
                <a:ea typeface="HGPｺﾞｼｯｸM"/>
                <a:cs typeface="Times New Roman"/>
              </a:rPr>
              <a:t>。</a:t>
            </a:r>
            <a:r>
              <a:rPr lang="ja-JP" altLang="en-US" sz="1800" b="1" kern="1200" dirty="0" smtClean="0">
                <a:solidFill>
                  <a:schemeClr val="tx1"/>
                </a:solidFill>
              </a:rPr>
              <a:t>食後に血糖値が上昇する食材の指標）の低い食品（海藻・焼きのり・ごま・ナッツ等）を加える。</a:t>
            </a:r>
            <a:endParaRPr kumimoji="1" lang="ja-JP" altLang="en-US" sz="1800" b="1" kern="1200" dirty="0">
              <a:solidFill>
                <a:schemeClr val="tx1"/>
              </a:solidFill>
            </a:endParaRPr>
          </a:p>
        </p:txBody>
      </p:sp>
    </p:spTree>
    <p:extLst>
      <p:ext uri="{BB962C8B-B14F-4D97-AF65-F5344CB8AC3E}">
        <p14:creationId xmlns:p14="http://schemas.microsoft.com/office/powerpoint/2010/main" val="1052857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6" grpId="0" animBg="1"/>
      <p:bldP spid="7" grpId="0" animBg="1"/>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959885" y="764704"/>
            <a:ext cx="7508931" cy="5400600"/>
          </a:xfrm>
          <a:prstGeom prst="rect">
            <a:avLst/>
          </a:prstGeom>
          <a:noFill/>
          <a:ln w="38100">
            <a:noFill/>
            <a:prstDash val="lgDash"/>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800" dirty="0" smtClean="0">
              <a:solidFill>
                <a:prstClr val="black"/>
              </a:solidFill>
              <a:latin typeface="+mn-ea"/>
              <a:ea typeface="+mn-ea"/>
            </a:endParaRPr>
          </a:p>
          <a:p>
            <a:pPr algn="l"/>
            <a:r>
              <a:rPr lang="ja-JP" altLang="en-US" sz="2000" b="1" dirty="0" smtClean="0">
                <a:solidFill>
                  <a:prstClr val="black"/>
                </a:solidFill>
                <a:latin typeface="+mj-ea"/>
                <a:cs typeface="+mn-cs"/>
              </a:rPr>
              <a:t>（３）脂質異常症</a:t>
            </a:r>
            <a:endParaRPr lang="en-US" altLang="ja-JP" sz="2000" b="1" dirty="0" smtClean="0">
              <a:solidFill>
                <a:prstClr val="black"/>
              </a:solidFill>
              <a:latin typeface="+mj-ea"/>
              <a:cs typeface="+mn-cs"/>
            </a:endParaRPr>
          </a:p>
          <a:p>
            <a:pPr algn="l"/>
            <a:r>
              <a:rPr lang="ja-JP" altLang="en-US" sz="2000" b="1" dirty="0">
                <a:solidFill>
                  <a:prstClr val="black"/>
                </a:solidFill>
                <a:latin typeface="+mj-ea"/>
                <a:ea typeface="+mn-ea"/>
                <a:cs typeface="+mn-cs"/>
              </a:rPr>
              <a:t>　</a:t>
            </a:r>
            <a:r>
              <a:rPr lang="ja-JP" altLang="en-US" sz="2000" b="1" dirty="0" smtClean="0">
                <a:solidFill>
                  <a:prstClr val="black"/>
                </a:solidFill>
                <a:latin typeface="+mj-ea"/>
                <a:ea typeface="+mn-ea"/>
                <a:cs typeface="+mn-cs"/>
              </a:rPr>
              <a:t>　　</a:t>
            </a:r>
            <a:r>
              <a:rPr lang="ja-JP" altLang="en-US" sz="1800" b="1" dirty="0" smtClean="0">
                <a:solidFill>
                  <a:prstClr val="black"/>
                </a:solidFill>
                <a:latin typeface="+mn-ea"/>
                <a:ea typeface="+mn-ea"/>
                <a:cs typeface="+mn-cs"/>
              </a:rPr>
              <a:t>脂質異常症は、</a:t>
            </a:r>
            <a:r>
              <a:rPr lang="ja-JP" altLang="en-US" sz="1800" b="1" dirty="0" smtClean="0">
                <a:latin typeface="+mn-ea"/>
                <a:ea typeface="+mn-ea"/>
              </a:rPr>
              <a:t>血液中</a:t>
            </a:r>
            <a:r>
              <a:rPr lang="ja-JP" altLang="en-US" sz="1800" b="1" dirty="0">
                <a:latin typeface="+mn-ea"/>
                <a:ea typeface="+mn-ea"/>
              </a:rPr>
              <a:t>の脂質の濃度が基準の範囲にない状態</a:t>
            </a:r>
            <a:r>
              <a:rPr lang="ja-JP" altLang="en-US" sz="1800" b="1" dirty="0" smtClean="0">
                <a:latin typeface="+mn-ea"/>
                <a:ea typeface="+mn-ea"/>
              </a:rPr>
              <a:t>をいい</a:t>
            </a:r>
            <a:r>
              <a:rPr lang="ja-JP" altLang="en-US" sz="1800" b="1" dirty="0" smtClean="0">
                <a:solidFill>
                  <a:prstClr val="black"/>
                </a:solidFill>
                <a:latin typeface="+mn-ea"/>
                <a:ea typeface="+mn-ea"/>
                <a:cs typeface="+mn-cs"/>
              </a:rPr>
              <a:t>、</a:t>
            </a:r>
            <a:endParaRPr lang="en-US" altLang="ja-JP" sz="1800" b="1" dirty="0" smtClean="0">
              <a:solidFill>
                <a:prstClr val="black"/>
              </a:solidFill>
              <a:latin typeface="+mn-ea"/>
              <a:ea typeface="+mn-ea"/>
              <a:cs typeface="+mn-cs"/>
            </a:endParaRPr>
          </a:p>
          <a:p>
            <a:pPr algn="l"/>
            <a:r>
              <a:rPr lang="ja-JP" altLang="en-US" sz="1800" b="1" dirty="0">
                <a:solidFill>
                  <a:prstClr val="black"/>
                </a:solidFill>
                <a:latin typeface="+mn-ea"/>
                <a:ea typeface="+mn-ea"/>
                <a:cs typeface="+mn-cs"/>
              </a:rPr>
              <a:t>　</a:t>
            </a:r>
            <a:r>
              <a:rPr lang="ja-JP" altLang="en-US" sz="1800" b="1" dirty="0" smtClean="0">
                <a:solidFill>
                  <a:prstClr val="black"/>
                </a:solidFill>
                <a:latin typeface="+mn-ea"/>
                <a:ea typeface="+mn-ea"/>
                <a:cs typeface="+mn-cs"/>
              </a:rPr>
              <a:t>　　 動脈硬化を招き、肝臓にも障害を及ぼします。</a:t>
            </a:r>
            <a:endParaRPr lang="en-US" altLang="ja-JP" sz="1800" b="1" dirty="0" smtClean="0">
              <a:solidFill>
                <a:prstClr val="black"/>
              </a:solidFill>
              <a:latin typeface="+mn-ea"/>
              <a:ea typeface="+mn-ea"/>
              <a:cs typeface="+mn-cs"/>
            </a:endParaRPr>
          </a:p>
          <a:p>
            <a:pPr algn="l"/>
            <a:endParaRPr lang="en-US" altLang="ja-JP" sz="1800" b="1" u="sng" dirty="0" smtClean="0">
              <a:solidFill>
                <a:prstClr val="black"/>
              </a:solidFill>
              <a:latin typeface="+mn-ea"/>
              <a:ea typeface="+mn-ea"/>
              <a:cs typeface="+mn-cs"/>
            </a:endParaRPr>
          </a:p>
          <a:p>
            <a:pPr algn="l"/>
            <a:endParaRPr lang="en-US" altLang="ja-JP" sz="2000" dirty="0">
              <a:solidFill>
                <a:prstClr val="black"/>
              </a:solidFill>
              <a:latin typeface="ＭＳ Ｐゴシック"/>
              <a:cs typeface="+mn-cs"/>
            </a:endParaRPr>
          </a:p>
          <a:p>
            <a:pPr algn="l"/>
            <a:endParaRPr lang="en-US" altLang="ja-JP" sz="2000" dirty="0" smtClean="0">
              <a:solidFill>
                <a:prstClr val="black"/>
              </a:solidFill>
              <a:latin typeface="ＭＳ Ｐゴシック"/>
              <a:cs typeface="+mn-cs"/>
            </a:endParaRPr>
          </a:p>
          <a:p>
            <a:pPr algn="l"/>
            <a:endParaRPr lang="en-US" altLang="ja-JP" sz="2000" dirty="0" smtClean="0">
              <a:solidFill>
                <a:prstClr val="black"/>
              </a:solidFill>
              <a:latin typeface="ＭＳ Ｐゴシック"/>
              <a:cs typeface="+mn-cs"/>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en-US" altLang="ja-JP" sz="2000" dirty="0" smtClean="0">
              <a:solidFill>
                <a:prstClr val="black"/>
              </a:solidFill>
              <a:latin typeface="ＭＳ Ｐゴシック"/>
            </a:endParaRPr>
          </a:p>
          <a:p>
            <a:pPr algn="l"/>
            <a:endParaRPr lang="en-US" altLang="ja-JP" sz="2000" dirty="0">
              <a:solidFill>
                <a:prstClr val="black"/>
              </a:solidFill>
              <a:latin typeface="ＭＳ Ｐゴシック"/>
            </a:endParaRPr>
          </a:p>
          <a:p>
            <a:pPr algn="l"/>
            <a:endParaRPr lang="ja-JP" altLang="en-US" sz="2000" dirty="0">
              <a:solidFill>
                <a:prstClr val="black"/>
              </a:solidFill>
              <a:latin typeface="ＭＳ Ｐゴシック"/>
            </a:endParaRPr>
          </a:p>
        </p:txBody>
      </p:sp>
      <p:sp>
        <p:nvSpPr>
          <p:cNvPr id="14" name="タイトル 1"/>
          <p:cNvSpPr txBox="1">
            <a:spLocks/>
          </p:cNvSpPr>
          <p:nvPr/>
        </p:nvSpPr>
        <p:spPr>
          <a:xfrm>
            <a:off x="939789" y="223302"/>
            <a:ext cx="7529027" cy="47667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defPPr>
              <a:defRPr lang="ja-JP"/>
            </a:defPPr>
            <a:lvl1pPr>
              <a:spcBef>
                <a:spcPct val="0"/>
              </a:spcBef>
              <a:buNone/>
              <a:defRPr sz="2400">
                <a:solidFill>
                  <a:schemeClr val="accent2"/>
                </a:solidFill>
                <a:latin typeface="+mj-lt"/>
                <a:ea typeface="+mj-ea"/>
                <a:cs typeface="+mj-cs"/>
              </a:defRPr>
            </a:lvl1pPr>
          </a:lstStyle>
          <a:p>
            <a:r>
              <a:rPr lang="ja-JP" altLang="en-US" dirty="0"/>
              <a:t>６　危険因子（高血圧症等）に対する食事習慣（３）</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12</a:t>
            </a:fld>
            <a:endParaRPr kumimoji="1" lang="ja-JP" altLang="en-US" dirty="0"/>
          </a:p>
        </p:txBody>
      </p:sp>
      <p:sp>
        <p:nvSpPr>
          <p:cNvPr id="5" name="フリーフォーム 4"/>
          <p:cNvSpPr/>
          <p:nvPr/>
        </p:nvSpPr>
        <p:spPr>
          <a:xfrm>
            <a:off x="634843" y="1988840"/>
            <a:ext cx="8081782" cy="626469"/>
          </a:xfrm>
          <a:custGeom>
            <a:avLst/>
            <a:gdLst>
              <a:gd name="connsiteX0" fmla="*/ 0 w 8081782"/>
              <a:gd name="connsiteY0" fmla="*/ 0 h 1490565"/>
              <a:gd name="connsiteX1" fmla="*/ 8081782 w 8081782"/>
              <a:gd name="connsiteY1" fmla="*/ 0 h 1490565"/>
              <a:gd name="connsiteX2" fmla="*/ 8081782 w 8081782"/>
              <a:gd name="connsiteY2" fmla="*/ 1490565 h 1490565"/>
              <a:gd name="connsiteX3" fmla="*/ 0 w 8081782"/>
              <a:gd name="connsiteY3" fmla="*/ 1490565 h 1490565"/>
              <a:gd name="connsiteX4" fmla="*/ 0 w 8081782"/>
              <a:gd name="connsiteY4" fmla="*/ 0 h 1490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1782" h="1490565">
                <a:moveTo>
                  <a:pt x="0" y="0"/>
                </a:moveTo>
                <a:lnTo>
                  <a:pt x="8081782" y="0"/>
                </a:lnTo>
                <a:lnTo>
                  <a:pt x="8081782" y="1490565"/>
                </a:lnTo>
                <a:lnTo>
                  <a:pt x="0" y="1490565"/>
                </a:lnTo>
                <a:lnTo>
                  <a:pt x="0" y="0"/>
                </a:lnTo>
                <a:close/>
              </a:path>
            </a:pathLst>
          </a:custGeom>
          <a:solidFill>
            <a:schemeClr val="accent1"/>
          </a:solidFill>
        </p:spPr>
        <p:style>
          <a:lnRef idx="0">
            <a:schemeClr val="dk1">
              <a:hueOff val="0"/>
              <a:satOff val="0"/>
              <a:lumOff val="0"/>
              <a:alphaOff val="0"/>
            </a:schemeClr>
          </a:lnRef>
          <a:fillRef idx="1">
            <a:scrgbClr r="0" g="0" b="0"/>
          </a:fillRef>
          <a:effectRef idx="3">
            <a:schemeClr val="accent5">
              <a:shade val="90000"/>
              <a:hueOff val="0"/>
              <a:satOff val="0"/>
              <a:lumOff val="0"/>
              <a:alphaOff val="0"/>
            </a:schemeClr>
          </a:effectRef>
          <a:fontRef idx="minor">
            <a:schemeClr val="lt1">
              <a:hueOff val="0"/>
              <a:satOff val="0"/>
              <a:lumOff val="0"/>
              <a:alphaOff val="0"/>
            </a:schemeClr>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ja-JP" altLang="en-US" sz="2400" b="1" kern="1200" dirty="0" smtClean="0"/>
              <a:t>脂質異常症悪化を防ぐ食事習慣の例をあげると・・・</a:t>
            </a:r>
            <a:endParaRPr kumimoji="1" lang="ja-JP" altLang="en-US" sz="2400" b="1" kern="1200" dirty="0"/>
          </a:p>
        </p:txBody>
      </p:sp>
      <p:sp>
        <p:nvSpPr>
          <p:cNvPr id="6" name="フリーフォーム 5"/>
          <p:cNvSpPr/>
          <p:nvPr/>
        </p:nvSpPr>
        <p:spPr>
          <a:xfrm>
            <a:off x="634843" y="2615309"/>
            <a:ext cx="2020445" cy="2397867"/>
          </a:xfrm>
          <a:custGeom>
            <a:avLst/>
            <a:gdLst>
              <a:gd name="connsiteX0" fmla="*/ 0 w 2020445"/>
              <a:gd name="connsiteY0" fmla="*/ 0 h 3130187"/>
              <a:gd name="connsiteX1" fmla="*/ 2020445 w 2020445"/>
              <a:gd name="connsiteY1" fmla="*/ 0 h 3130187"/>
              <a:gd name="connsiteX2" fmla="*/ 2020445 w 2020445"/>
              <a:gd name="connsiteY2" fmla="*/ 3130187 h 3130187"/>
              <a:gd name="connsiteX3" fmla="*/ 0 w 2020445"/>
              <a:gd name="connsiteY3" fmla="*/ 3130187 h 3130187"/>
              <a:gd name="connsiteX4" fmla="*/ 0 w 2020445"/>
              <a:gd name="connsiteY4" fmla="*/ 0 h 313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445" h="3130187">
                <a:moveTo>
                  <a:pt x="0" y="0"/>
                </a:moveTo>
                <a:lnTo>
                  <a:pt x="2020445" y="0"/>
                </a:lnTo>
                <a:lnTo>
                  <a:pt x="2020445" y="3130187"/>
                </a:lnTo>
                <a:lnTo>
                  <a:pt x="0" y="3130187"/>
                </a:lnTo>
                <a:lnTo>
                  <a:pt x="0" y="0"/>
                </a:lnTo>
                <a:close/>
              </a:path>
            </a:pathLst>
          </a:custGeom>
          <a:solidFill>
            <a:srgbClr val="DBEAFD"/>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Bef>
                <a:spcPct val="0"/>
              </a:spcBef>
              <a:spcAft>
                <a:spcPct val="35000"/>
              </a:spcAft>
            </a:pPr>
            <a:r>
              <a:rPr lang="ja-JP" altLang="en-US" sz="2000" b="1" kern="1200" dirty="0" smtClean="0">
                <a:solidFill>
                  <a:srgbClr val="C00000"/>
                </a:solidFill>
              </a:rPr>
              <a:t>高コレステロール</a:t>
            </a:r>
            <a:r>
              <a:rPr lang="ja-JP" altLang="en-US" sz="2000" b="1" kern="1200" dirty="0" smtClean="0">
                <a:solidFill>
                  <a:schemeClr val="tx1"/>
                </a:solidFill>
              </a:rPr>
              <a:t>の食材（卵類（鶏卵、魚卵）</a:t>
            </a:r>
            <a:r>
              <a:rPr lang="en-US" altLang="ja-JP" sz="2000" b="1" kern="1200" dirty="0" smtClean="0">
                <a:solidFill>
                  <a:schemeClr val="tx1"/>
                </a:solidFill>
              </a:rPr>
              <a:t>etc</a:t>
            </a:r>
            <a:r>
              <a:rPr lang="ja-JP" altLang="en-US" sz="2000" b="1" kern="1200" dirty="0" smtClean="0">
                <a:solidFill>
                  <a:schemeClr val="tx1"/>
                </a:solidFill>
              </a:rPr>
              <a:t>）や飽和脂肪酸を多く含む食材（鶏肉の皮、バター</a:t>
            </a:r>
            <a:r>
              <a:rPr lang="en-US" altLang="ja-JP" sz="2000" b="1" kern="1200" dirty="0" smtClean="0">
                <a:solidFill>
                  <a:schemeClr val="tx1"/>
                </a:solidFill>
              </a:rPr>
              <a:t>etc</a:t>
            </a:r>
            <a:r>
              <a:rPr lang="ja-JP" altLang="en-US" sz="2000" b="1" kern="1200" dirty="0" smtClean="0">
                <a:solidFill>
                  <a:schemeClr val="tx1"/>
                </a:solidFill>
              </a:rPr>
              <a:t>）の摂取を控える。</a:t>
            </a:r>
            <a:endParaRPr kumimoji="1" lang="ja-JP" altLang="en-US" sz="2000" b="1" kern="1200" dirty="0">
              <a:solidFill>
                <a:schemeClr val="tx1"/>
              </a:solidFill>
            </a:endParaRPr>
          </a:p>
        </p:txBody>
      </p:sp>
      <p:sp>
        <p:nvSpPr>
          <p:cNvPr id="7" name="フリーフォーム 6"/>
          <p:cNvSpPr/>
          <p:nvPr/>
        </p:nvSpPr>
        <p:spPr>
          <a:xfrm>
            <a:off x="2655288" y="2615309"/>
            <a:ext cx="2020445" cy="2397867"/>
          </a:xfrm>
          <a:custGeom>
            <a:avLst/>
            <a:gdLst>
              <a:gd name="connsiteX0" fmla="*/ 0 w 2020445"/>
              <a:gd name="connsiteY0" fmla="*/ 0 h 3130187"/>
              <a:gd name="connsiteX1" fmla="*/ 2020445 w 2020445"/>
              <a:gd name="connsiteY1" fmla="*/ 0 h 3130187"/>
              <a:gd name="connsiteX2" fmla="*/ 2020445 w 2020445"/>
              <a:gd name="connsiteY2" fmla="*/ 3130187 h 3130187"/>
              <a:gd name="connsiteX3" fmla="*/ 0 w 2020445"/>
              <a:gd name="connsiteY3" fmla="*/ 3130187 h 3130187"/>
              <a:gd name="connsiteX4" fmla="*/ 0 w 2020445"/>
              <a:gd name="connsiteY4" fmla="*/ 0 h 313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445" h="3130187">
                <a:moveTo>
                  <a:pt x="0" y="0"/>
                </a:moveTo>
                <a:lnTo>
                  <a:pt x="2020445" y="0"/>
                </a:lnTo>
                <a:lnTo>
                  <a:pt x="2020445" y="3130187"/>
                </a:lnTo>
                <a:lnTo>
                  <a:pt x="0" y="3130187"/>
                </a:lnTo>
                <a:lnTo>
                  <a:pt x="0" y="0"/>
                </a:lnTo>
                <a:close/>
              </a:path>
            </a:pathLst>
          </a:custGeom>
          <a:solidFill>
            <a:srgbClr val="B8D6FA"/>
          </a:solidFill>
        </p:spPr>
        <p:style>
          <a:lnRef idx="0">
            <a:schemeClr val="lt1">
              <a:hueOff val="0"/>
              <a:satOff val="0"/>
              <a:lumOff val="0"/>
              <a:alphaOff val="0"/>
            </a:schemeClr>
          </a:lnRef>
          <a:fillRef idx="3">
            <a:scrgbClr r="0" g="0" b="0"/>
          </a:fillRef>
          <a:effectRef idx="3">
            <a:schemeClr val="accent5">
              <a:hueOff val="-3311292"/>
              <a:satOff val="13270"/>
              <a:lumOff val="2876"/>
              <a:alphaOff val="0"/>
            </a:schemeClr>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ja-JP" altLang="en-US" sz="2000" b="1" kern="1200" dirty="0" smtClean="0">
                <a:solidFill>
                  <a:schemeClr val="tx1"/>
                </a:solidFill>
              </a:rPr>
              <a:t>ＥＰＡやＤＨＡといった不飽和脂肪酸を含む</a:t>
            </a:r>
            <a:r>
              <a:rPr lang="ja-JP" altLang="en-US" sz="2000" b="1" kern="1200" dirty="0" smtClean="0">
                <a:solidFill>
                  <a:srgbClr val="C00000"/>
                </a:solidFill>
              </a:rPr>
              <a:t>青魚類</a:t>
            </a:r>
            <a:r>
              <a:rPr lang="ja-JP" altLang="en-US" sz="2000" b="1" kern="1200" dirty="0" smtClean="0">
                <a:solidFill>
                  <a:schemeClr val="tx1"/>
                </a:solidFill>
              </a:rPr>
              <a:t>を摂る。</a:t>
            </a:r>
            <a:endParaRPr kumimoji="1" lang="ja-JP" altLang="en-US" sz="2000" b="1" kern="1200" dirty="0">
              <a:solidFill>
                <a:schemeClr val="tx1"/>
              </a:solidFill>
            </a:endParaRPr>
          </a:p>
        </p:txBody>
      </p:sp>
      <p:sp>
        <p:nvSpPr>
          <p:cNvPr id="8" name="フリーフォーム 7"/>
          <p:cNvSpPr/>
          <p:nvPr/>
        </p:nvSpPr>
        <p:spPr>
          <a:xfrm>
            <a:off x="4675734" y="2615309"/>
            <a:ext cx="2020445" cy="2397867"/>
          </a:xfrm>
          <a:custGeom>
            <a:avLst/>
            <a:gdLst>
              <a:gd name="connsiteX0" fmla="*/ 0 w 2020445"/>
              <a:gd name="connsiteY0" fmla="*/ 0 h 3130187"/>
              <a:gd name="connsiteX1" fmla="*/ 2020445 w 2020445"/>
              <a:gd name="connsiteY1" fmla="*/ 0 h 3130187"/>
              <a:gd name="connsiteX2" fmla="*/ 2020445 w 2020445"/>
              <a:gd name="connsiteY2" fmla="*/ 3130187 h 3130187"/>
              <a:gd name="connsiteX3" fmla="*/ 0 w 2020445"/>
              <a:gd name="connsiteY3" fmla="*/ 3130187 h 3130187"/>
              <a:gd name="connsiteX4" fmla="*/ 0 w 2020445"/>
              <a:gd name="connsiteY4" fmla="*/ 0 h 313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445" h="3130187">
                <a:moveTo>
                  <a:pt x="0" y="0"/>
                </a:moveTo>
                <a:lnTo>
                  <a:pt x="2020445" y="0"/>
                </a:lnTo>
                <a:lnTo>
                  <a:pt x="2020445" y="3130187"/>
                </a:lnTo>
                <a:lnTo>
                  <a:pt x="0" y="3130187"/>
                </a:lnTo>
                <a:lnTo>
                  <a:pt x="0" y="0"/>
                </a:lnTo>
                <a:close/>
              </a:path>
            </a:pathLst>
          </a:custGeom>
          <a:solidFill>
            <a:srgbClr val="84B8F8"/>
          </a:solidFill>
        </p:spPr>
        <p:style>
          <a:lnRef idx="0">
            <a:schemeClr val="lt1">
              <a:hueOff val="0"/>
              <a:satOff val="0"/>
              <a:lumOff val="0"/>
              <a:alphaOff val="0"/>
            </a:schemeClr>
          </a:lnRef>
          <a:fillRef idx="3">
            <a:scrgbClr r="0" g="0" b="0"/>
          </a:fillRef>
          <a:effectRef idx="3">
            <a:schemeClr val="accent5">
              <a:hueOff val="-6622584"/>
              <a:satOff val="26541"/>
              <a:lumOff val="5752"/>
              <a:alphaOff val="0"/>
            </a:schemeClr>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ja-JP" altLang="en-US" sz="2000" b="1" kern="1200" dirty="0" smtClean="0">
                <a:solidFill>
                  <a:schemeClr val="tx1"/>
                </a:solidFill>
              </a:rPr>
              <a:t>糖質の食材（白米の大盛、菓子類、ジュース、ラーメン</a:t>
            </a:r>
            <a:r>
              <a:rPr lang="en-US" altLang="ja-JP" sz="2000" b="1" kern="1200" dirty="0" smtClean="0">
                <a:solidFill>
                  <a:schemeClr val="tx1"/>
                </a:solidFill>
              </a:rPr>
              <a:t>etc</a:t>
            </a:r>
            <a:r>
              <a:rPr lang="ja-JP" altLang="en-US" sz="2000" b="1" kern="1200" dirty="0" smtClean="0">
                <a:solidFill>
                  <a:schemeClr val="tx1"/>
                </a:solidFill>
              </a:rPr>
              <a:t>）の摂取を控えて、代わりに</a:t>
            </a:r>
            <a:r>
              <a:rPr lang="ja-JP" altLang="en-US" sz="2000" b="1" kern="1200" dirty="0" smtClean="0">
                <a:solidFill>
                  <a:srgbClr val="C00000"/>
                </a:solidFill>
              </a:rPr>
              <a:t>無糖</a:t>
            </a:r>
            <a:r>
              <a:rPr lang="ja-JP" altLang="en-US" sz="2000" b="1" kern="1200" dirty="0" smtClean="0">
                <a:solidFill>
                  <a:schemeClr val="tx1"/>
                </a:solidFill>
              </a:rPr>
              <a:t>の食材（お茶類</a:t>
            </a:r>
            <a:r>
              <a:rPr lang="en-US" altLang="ja-JP" sz="2000" b="1" kern="1200" dirty="0" smtClean="0">
                <a:solidFill>
                  <a:schemeClr val="tx1"/>
                </a:solidFill>
              </a:rPr>
              <a:t>etc</a:t>
            </a:r>
            <a:r>
              <a:rPr lang="ja-JP" altLang="en-US" sz="2000" b="1" kern="1200" dirty="0" smtClean="0">
                <a:solidFill>
                  <a:schemeClr val="tx1"/>
                </a:solidFill>
              </a:rPr>
              <a:t>）を摂る。</a:t>
            </a:r>
            <a:endParaRPr kumimoji="1" lang="ja-JP" altLang="en-US" sz="2000" b="1" kern="1200" dirty="0">
              <a:solidFill>
                <a:schemeClr val="tx1"/>
              </a:solidFill>
            </a:endParaRPr>
          </a:p>
        </p:txBody>
      </p:sp>
      <p:sp>
        <p:nvSpPr>
          <p:cNvPr id="9" name="フリーフォーム 8"/>
          <p:cNvSpPr/>
          <p:nvPr/>
        </p:nvSpPr>
        <p:spPr>
          <a:xfrm>
            <a:off x="6696180" y="2615309"/>
            <a:ext cx="2020445" cy="2397867"/>
          </a:xfrm>
          <a:custGeom>
            <a:avLst/>
            <a:gdLst>
              <a:gd name="connsiteX0" fmla="*/ 0 w 2020445"/>
              <a:gd name="connsiteY0" fmla="*/ 0 h 3130187"/>
              <a:gd name="connsiteX1" fmla="*/ 2020445 w 2020445"/>
              <a:gd name="connsiteY1" fmla="*/ 0 h 3130187"/>
              <a:gd name="connsiteX2" fmla="*/ 2020445 w 2020445"/>
              <a:gd name="connsiteY2" fmla="*/ 3130187 h 3130187"/>
              <a:gd name="connsiteX3" fmla="*/ 0 w 2020445"/>
              <a:gd name="connsiteY3" fmla="*/ 3130187 h 3130187"/>
              <a:gd name="connsiteX4" fmla="*/ 0 w 2020445"/>
              <a:gd name="connsiteY4" fmla="*/ 0 h 313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445" h="3130187">
                <a:moveTo>
                  <a:pt x="0" y="0"/>
                </a:moveTo>
                <a:lnTo>
                  <a:pt x="2020445" y="0"/>
                </a:lnTo>
                <a:lnTo>
                  <a:pt x="2020445" y="3130187"/>
                </a:lnTo>
                <a:lnTo>
                  <a:pt x="0" y="3130187"/>
                </a:lnTo>
                <a:lnTo>
                  <a:pt x="0" y="0"/>
                </a:lnTo>
                <a:close/>
              </a:path>
            </a:pathLst>
          </a:custGeom>
          <a:solidFill>
            <a:srgbClr val="60A4F6"/>
          </a:solidFill>
        </p:spPr>
        <p:style>
          <a:lnRef idx="0">
            <a:schemeClr val="lt1">
              <a:hueOff val="0"/>
              <a:satOff val="0"/>
              <a:lumOff val="0"/>
              <a:alphaOff val="0"/>
            </a:schemeClr>
          </a:lnRef>
          <a:fillRef idx="3">
            <a:scrgbClr r="0" g="0" b="0"/>
          </a:fillRef>
          <a:effectRef idx="3">
            <a:schemeClr val="accent5">
              <a:hueOff val="-9933876"/>
              <a:satOff val="39811"/>
              <a:lumOff val="8628"/>
              <a:alphaOff val="0"/>
            </a:schemeClr>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Bef>
                <a:spcPct val="0"/>
              </a:spcBef>
              <a:spcAft>
                <a:spcPct val="35000"/>
              </a:spcAft>
            </a:pPr>
            <a:r>
              <a:rPr lang="ja-JP" altLang="en-US" sz="2000" b="1" kern="1200" dirty="0" smtClean="0">
                <a:solidFill>
                  <a:srgbClr val="C00000"/>
                </a:solidFill>
              </a:rPr>
              <a:t>食物繊維</a:t>
            </a:r>
            <a:r>
              <a:rPr lang="ja-JP" altLang="en-US" sz="2000" b="1" kern="1200" dirty="0" smtClean="0">
                <a:solidFill>
                  <a:schemeClr val="tx1"/>
                </a:solidFill>
              </a:rPr>
              <a:t>の豊富な食材（野菜類、海藻、きのこ類</a:t>
            </a:r>
            <a:r>
              <a:rPr lang="en-US" altLang="ja-JP" sz="2000" b="1" kern="1200" dirty="0" smtClean="0">
                <a:solidFill>
                  <a:schemeClr val="tx1"/>
                </a:solidFill>
              </a:rPr>
              <a:t>etc</a:t>
            </a:r>
            <a:r>
              <a:rPr lang="ja-JP" altLang="en-US" sz="2000" b="1" kern="1200" dirty="0" smtClean="0">
                <a:solidFill>
                  <a:schemeClr val="tx1"/>
                </a:solidFill>
              </a:rPr>
              <a:t>）を積極的に摂取する。</a:t>
            </a:r>
            <a:endParaRPr kumimoji="1" lang="ja-JP" altLang="en-US" sz="2000" b="1" kern="1200" dirty="0">
              <a:solidFill>
                <a:schemeClr val="tx1"/>
              </a:solidFill>
            </a:endParaRPr>
          </a:p>
        </p:txBody>
      </p:sp>
    </p:spTree>
    <p:extLst>
      <p:ext uri="{BB962C8B-B14F-4D97-AF65-F5344CB8AC3E}">
        <p14:creationId xmlns:p14="http://schemas.microsoft.com/office/powerpoint/2010/main" val="4018299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939789" y="223302"/>
            <a:ext cx="7529027" cy="47667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defPPr>
              <a:defRPr lang="ja-JP"/>
            </a:defPPr>
            <a:lvl1pPr>
              <a:spcBef>
                <a:spcPct val="0"/>
              </a:spcBef>
              <a:buNone/>
              <a:defRPr sz="2400">
                <a:solidFill>
                  <a:schemeClr val="accent2"/>
                </a:solidFill>
                <a:latin typeface="+mj-lt"/>
                <a:ea typeface="+mj-ea"/>
                <a:cs typeface="+mj-cs"/>
              </a:defRPr>
            </a:lvl1pPr>
          </a:lstStyle>
          <a:p>
            <a:r>
              <a:rPr lang="ja-JP" altLang="en-US" dirty="0"/>
              <a:t>６　危険因子（高血圧症等）に対する食事習慣（４）</a:t>
            </a:r>
          </a:p>
        </p:txBody>
      </p:sp>
      <p:sp>
        <p:nvSpPr>
          <p:cNvPr id="4" name="角丸四角形 3"/>
          <p:cNvSpPr/>
          <p:nvPr/>
        </p:nvSpPr>
        <p:spPr>
          <a:xfrm>
            <a:off x="467544" y="1107470"/>
            <a:ext cx="8388424" cy="15763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smtClean="0">
              <a:solidFill>
                <a:schemeClr val="tx1"/>
              </a:solidFill>
            </a:endParaRPr>
          </a:p>
          <a:p>
            <a:r>
              <a:rPr lang="ja-JP" altLang="en-US" sz="2000" dirty="0" smtClean="0">
                <a:solidFill>
                  <a:schemeClr val="tx1"/>
                </a:solidFill>
              </a:rPr>
              <a:t>○食事</a:t>
            </a:r>
            <a:r>
              <a:rPr lang="ja-JP" altLang="en-US" sz="2000" dirty="0">
                <a:solidFill>
                  <a:schemeClr val="tx1"/>
                </a:solidFill>
              </a:rPr>
              <a:t>習慣の改善に取り組む前提として、</a:t>
            </a:r>
            <a:r>
              <a:rPr lang="ja-JP" altLang="en-US" sz="2000" dirty="0">
                <a:solidFill>
                  <a:srgbClr val="FF0000"/>
                </a:solidFill>
              </a:rPr>
              <a:t>必ず健康診断を</a:t>
            </a:r>
            <a:r>
              <a:rPr lang="ja-JP" altLang="en-US" sz="2000" dirty="0" smtClean="0">
                <a:solidFill>
                  <a:srgbClr val="FF0000"/>
                </a:solidFill>
              </a:rPr>
              <a:t>受けましょう！</a:t>
            </a:r>
            <a:r>
              <a:rPr lang="ja-JP" altLang="en-US" sz="2000" dirty="0">
                <a:solidFill>
                  <a:srgbClr val="FF0000"/>
                </a:solidFill>
              </a:rPr>
              <a:t>！</a:t>
            </a:r>
            <a:endParaRPr lang="en-US" altLang="ja-JP" sz="2000" dirty="0">
              <a:solidFill>
                <a:srgbClr val="FF0000"/>
              </a:solidFill>
            </a:endParaRPr>
          </a:p>
          <a:p>
            <a:r>
              <a:rPr lang="ja-JP" altLang="en-US" sz="2000" dirty="0">
                <a:solidFill>
                  <a:schemeClr val="tx1"/>
                </a:solidFill>
              </a:rPr>
              <a:t>○食事習慣で危険因子の</a:t>
            </a:r>
            <a:r>
              <a:rPr lang="ja-JP" altLang="en-US" sz="2000" dirty="0">
                <a:solidFill>
                  <a:srgbClr val="FF0000"/>
                </a:solidFill>
              </a:rPr>
              <a:t>改善が見られなければ、</a:t>
            </a:r>
            <a:r>
              <a:rPr lang="ja-JP" altLang="en-US" sz="2000" dirty="0">
                <a:solidFill>
                  <a:schemeClr val="tx1"/>
                </a:solidFill>
              </a:rPr>
              <a:t>速やかに</a:t>
            </a:r>
            <a:r>
              <a:rPr lang="ja-JP" altLang="en-US" sz="2000" dirty="0">
                <a:solidFill>
                  <a:srgbClr val="FF0000"/>
                </a:solidFill>
              </a:rPr>
              <a:t>医療機関に</a:t>
            </a:r>
            <a:r>
              <a:rPr lang="ja-JP" altLang="en-US" sz="2000" dirty="0" smtClean="0">
                <a:solidFill>
                  <a:srgbClr val="FF0000"/>
                </a:solidFill>
              </a:rPr>
              <a:t>受</a:t>
            </a:r>
            <a:r>
              <a:rPr lang="en-US" altLang="ja-JP" sz="2000" dirty="0" smtClean="0">
                <a:solidFill>
                  <a:srgbClr val="FF0000"/>
                </a:solidFill>
              </a:rPr>
              <a:t/>
            </a:r>
            <a:br>
              <a:rPr lang="en-US" altLang="ja-JP" sz="2000" dirty="0" smtClean="0">
                <a:solidFill>
                  <a:srgbClr val="FF0000"/>
                </a:solidFill>
              </a:rPr>
            </a:br>
            <a:r>
              <a:rPr lang="ja-JP" altLang="en-US" sz="2000" dirty="0" smtClean="0">
                <a:solidFill>
                  <a:srgbClr val="FF0000"/>
                </a:solidFill>
              </a:rPr>
              <a:t>　  診</a:t>
            </a:r>
            <a:r>
              <a:rPr lang="ja-JP" altLang="en-US" sz="2000" dirty="0">
                <a:solidFill>
                  <a:srgbClr val="FF0000"/>
                </a:solidFill>
              </a:rPr>
              <a:t>して</a:t>
            </a:r>
            <a:r>
              <a:rPr lang="ja-JP" altLang="en-US" sz="2000" dirty="0">
                <a:solidFill>
                  <a:schemeClr val="tx1"/>
                </a:solidFill>
              </a:rPr>
              <a:t>投薬等の</a:t>
            </a:r>
            <a:r>
              <a:rPr lang="ja-JP" altLang="en-US" sz="2000" dirty="0">
                <a:solidFill>
                  <a:srgbClr val="FF0000"/>
                </a:solidFill>
              </a:rPr>
              <a:t>治療を</a:t>
            </a:r>
            <a:r>
              <a:rPr lang="ja-JP" altLang="en-US" sz="2000" dirty="0" smtClean="0">
                <a:solidFill>
                  <a:srgbClr val="FF0000"/>
                </a:solidFill>
              </a:rPr>
              <a:t>受けましょう！</a:t>
            </a:r>
            <a:r>
              <a:rPr lang="ja-JP" altLang="en-US" sz="2000" dirty="0">
                <a:solidFill>
                  <a:srgbClr val="FF0000"/>
                </a:solidFill>
              </a:rPr>
              <a:t>！</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a:t>
            </a:fld>
            <a:endParaRPr kumimoji="1" lang="ja-JP" altLang="en-US" dirty="0"/>
          </a:p>
        </p:txBody>
      </p:sp>
      <p:sp>
        <p:nvSpPr>
          <p:cNvPr id="2" name="角丸四角形 1"/>
          <p:cNvSpPr/>
          <p:nvPr/>
        </p:nvSpPr>
        <p:spPr>
          <a:xfrm>
            <a:off x="395757" y="3526937"/>
            <a:ext cx="2782791" cy="2952328"/>
          </a:xfrm>
          <a:prstGeom prst="round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defTabSz="755650">
              <a:lnSpc>
                <a:spcPct val="90000"/>
              </a:lnSpc>
              <a:spcBef>
                <a:spcPct val="0"/>
              </a:spcBef>
              <a:spcAft>
                <a:spcPct val="35000"/>
              </a:spcAft>
            </a:pPr>
            <a:r>
              <a:rPr lang="ja-JP" altLang="en-US" sz="2000" b="1" dirty="0">
                <a:solidFill>
                  <a:schemeClr val="accent1">
                    <a:lumMod val="50000"/>
                  </a:schemeClr>
                </a:solidFill>
              </a:rPr>
              <a:t>血圧</a:t>
            </a:r>
            <a:r>
              <a:rPr lang="en-US" altLang="ja-JP" sz="2000" b="1" dirty="0">
                <a:solidFill>
                  <a:schemeClr val="accent1">
                    <a:lumMod val="50000"/>
                  </a:schemeClr>
                </a:solidFill>
              </a:rPr>
              <a:t>140</a:t>
            </a:r>
            <a:r>
              <a:rPr lang="ja-JP" altLang="en-US" sz="2000" b="1" dirty="0">
                <a:solidFill>
                  <a:schemeClr val="accent1">
                    <a:lumMod val="50000"/>
                  </a:schemeClr>
                </a:solidFill>
              </a:rPr>
              <a:t>／</a:t>
            </a:r>
            <a:r>
              <a:rPr lang="en-US" altLang="ja-JP" sz="2000" b="1" dirty="0">
                <a:solidFill>
                  <a:schemeClr val="accent1">
                    <a:lumMod val="50000"/>
                  </a:schemeClr>
                </a:solidFill>
              </a:rPr>
              <a:t>90mm</a:t>
            </a:r>
            <a:r>
              <a:rPr lang="ja-JP" altLang="en-US" sz="2000" b="1" dirty="0">
                <a:solidFill>
                  <a:schemeClr val="accent1">
                    <a:lumMod val="50000"/>
                  </a:schemeClr>
                </a:solidFill>
              </a:rPr>
              <a:t>Ｈｇ、体脂肪率</a:t>
            </a:r>
            <a:r>
              <a:rPr lang="en-US" altLang="ja-JP" sz="2000" b="1" dirty="0">
                <a:solidFill>
                  <a:schemeClr val="accent1">
                    <a:lumMod val="50000"/>
                  </a:schemeClr>
                </a:solidFill>
              </a:rPr>
              <a:t>26.5</a:t>
            </a:r>
            <a:r>
              <a:rPr lang="ja-JP" altLang="en-US" sz="2000" b="1" dirty="0">
                <a:solidFill>
                  <a:schemeClr val="accent1">
                    <a:lumMod val="50000"/>
                  </a:schemeClr>
                </a:solidFill>
              </a:rPr>
              <a:t>％、Ｈｂ</a:t>
            </a:r>
            <a:r>
              <a:rPr lang="en-US" altLang="ja-JP" sz="2000" b="1" dirty="0">
                <a:solidFill>
                  <a:schemeClr val="accent1">
                    <a:lumMod val="50000"/>
                  </a:schemeClr>
                </a:solidFill>
              </a:rPr>
              <a:t>A</a:t>
            </a:r>
            <a:r>
              <a:rPr lang="ja-JP" altLang="en-US" sz="2000" b="1" dirty="0">
                <a:solidFill>
                  <a:schemeClr val="accent1">
                    <a:lumMod val="50000"/>
                  </a:schemeClr>
                </a:solidFill>
              </a:rPr>
              <a:t>１</a:t>
            </a:r>
            <a:r>
              <a:rPr lang="en-US" altLang="ja-JP" sz="2000" b="1" dirty="0">
                <a:solidFill>
                  <a:schemeClr val="accent1">
                    <a:lumMod val="50000"/>
                  </a:schemeClr>
                </a:solidFill>
              </a:rPr>
              <a:t>c</a:t>
            </a:r>
            <a:r>
              <a:rPr lang="ja-JP" altLang="en-US" sz="2000" b="1" dirty="0">
                <a:solidFill>
                  <a:schemeClr val="accent1">
                    <a:lumMod val="50000"/>
                  </a:schemeClr>
                </a:solidFill>
              </a:rPr>
              <a:t>（糖尿病の指標。</a:t>
            </a:r>
            <a:r>
              <a:rPr lang="en-US" altLang="ja-JP" sz="2000" b="1" dirty="0">
                <a:solidFill>
                  <a:schemeClr val="accent1">
                    <a:lumMod val="50000"/>
                  </a:schemeClr>
                </a:solidFill>
              </a:rPr>
              <a:t>6.5</a:t>
            </a:r>
            <a:r>
              <a:rPr lang="ja-JP" altLang="en-US" sz="2000" b="1" dirty="0">
                <a:solidFill>
                  <a:schemeClr val="accent1">
                    <a:lumMod val="50000"/>
                  </a:schemeClr>
                </a:solidFill>
              </a:rPr>
              <a:t>％以上が一般的に糖尿病とされる。）</a:t>
            </a:r>
            <a:r>
              <a:rPr lang="en-US" altLang="ja-JP" sz="2000" b="1" dirty="0">
                <a:solidFill>
                  <a:schemeClr val="accent1">
                    <a:lumMod val="50000"/>
                  </a:schemeClr>
                </a:solidFill>
              </a:rPr>
              <a:t>6.6</a:t>
            </a:r>
            <a:r>
              <a:rPr lang="ja-JP" altLang="en-US" sz="2000" b="1" dirty="0">
                <a:solidFill>
                  <a:schemeClr val="accent1">
                    <a:lumMod val="50000"/>
                  </a:schemeClr>
                </a:solidFill>
              </a:rPr>
              <a:t>％、年齢は</a:t>
            </a:r>
            <a:r>
              <a:rPr lang="en-US" altLang="ja-JP" sz="2000" b="1" dirty="0">
                <a:solidFill>
                  <a:schemeClr val="accent1">
                    <a:lumMod val="50000"/>
                  </a:schemeClr>
                </a:solidFill>
              </a:rPr>
              <a:t>50</a:t>
            </a:r>
            <a:r>
              <a:rPr lang="ja-JP" altLang="en-US" sz="2000" b="1" dirty="0">
                <a:solidFill>
                  <a:schemeClr val="accent1">
                    <a:lumMod val="50000"/>
                  </a:schemeClr>
                </a:solidFill>
              </a:rPr>
              <a:t>代の者が糖尿病と診断</a:t>
            </a:r>
          </a:p>
        </p:txBody>
      </p:sp>
      <p:sp>
        <p:nvSpPr>
          <p:cNvPr id="5" name="右矢印 4"/>
          <p:cNvSpPr/>
          <p:nvPr/>
        </p:nvSpPr>
        <p:spPr>
          <a:xfrm>
            <a:off x="3262031" y="4005064"/>
            <a:ext cx="2267758" cy="1656184"/>
          </a:xfrm>
          <a:prstGeom prst="rightArrow">
            <a:avLst>
              <a:gd name="adj1" fmla="val 59158"/>
              <a:gd name="adj2" fmla="val 40649"/>
            </a:avLst>
          </a:prstGeom>
          <a:solidFill>
            <a:schemeClr val="accent3">
              <a:lumMod val="20000"/>
              <a:lumOff val="80000"/>
            </a:schemeClr>
          </a:solidFill>
          <a:ln>
            <a:solidFill>
              <a:srgbClr val="00A24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00A249"/>
                </a:solidFill>
              </a:rPr>
              <a:t>健康的な</a:t>
            </a:r>
            <a:r>
              <a:rPr lang="ja-JP" altLang="en-US" sz="2000" b="1" dirty="0" smtClean="0">
                <a:solidFill>
                  <a:srgbClr val="00A249"/>
                </a:solidFill>
              </a:rPr>
              <a:t>食事</a:t>
            </a:r>
            <a:r>
              <a:rPr lang="en-US" altLang="ja-JP" sz="2000" b="1" dirty="0" smtClean="0">
                <a:solidFill>
                  <a:srgbClr val="00A249"/>
                </a:solidFill>
              </a:rPr>
              <a:t/>
            </a:r>
            <a:br>
              <a:rPr lang="en-US" altLang="ja-JP" sz="2000" b="1" dirty="0" smtClean="0">
                <a:solidFill>
                  <a:srgbClr val="00A249"/>
                </a:solidFill>
              </a:rPr>
            </a:br>
            <a:r>
              <a:rPr lang="ja-JP" altLang="en-US" sz="2000" b="1" dirty="0" smtClean="0">
                <a:solidFill>
                  <a:srgbClr val="00A249"/>
                </a:solidFill>
              </a:rPr>
              <a:t>習慣</a:t>
            </a:r>
            <a:r>
              <a:rPr lang="ja-JP" altLang="en-US" sz="2000" b="1" dirty="0">
                <a:solidFill>
                  <a:srgbClr val="00A249"/>
                </a:solidFill>
              </a:rPr>
              <a:t>に改善</a:t>
            </a:r>
          </a:p>
        </p:txBody>
      </p:sp>
      <p:sp>
        <p:nvSpPr>
          <p:cNvPr id="12" name="角丸四角形 11"/>
          <p:cNvSpPr/>
          <p:nvPr/>
        </p:nvSpPr>
        <p:spPr>
          <a:xfrm>
            <a:off x="5572096" y="2853887"/>
            <a:ext cx="3167445" cy="3502463"/>
          </a:xfrm>
          <a:prstGeom prst="roundRect">
            <a:avLst>
              <a:gd name="adj" fmla="val 11750"/>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defTabSz="755650">
              <a:lnSpc>
                <a:spcPct val="90000"/>
              </a:lnSpc>
              <a:spcBef>
                <a:spcPct val="0"/>
              </a:spcBef>
              <a:spcAft>
                <a:spcPct val="35000"/>
              </a:spcAft>
            </a:pPr>
            <a:r>
              <a:rPr lang="ja-JP" altLang="en-US" sz="2000" b="1" dirty="0" smtClean="0">
                <a:solidFill>
                  <a:schemeClr val="accent1">
                    <a:lumMod val="50000"/>
                  </a:schemeClr>
                </a:solidFill>
              </a:rPr>
              <a:t>半年～</a:t>
            </a:r>
            <a:r>
              <a:rPr lang="en-US" altLang="ja-JP" sz="2000" b="1" dirty="0" smtClean="0">
                <a:solidFill>
                  <a:schemeClr val="accent1">
                    <a:lumMod val="50000"/>
                  </a:schemeClr>
                </a:solidFill>
              </a:rPr>
              <a:t>1</a:t>
            </a:r>
            <a:r>
              <a:rPr lang="ja-JP" altLang="en-US" sz="2000" b="1" dirty="0" smtClean="0">
                <a:solidFill>
                  <a:schemeClr val="accent1">
                    <a:lumMod val="50000"/>
                  </a:schemeClr>
                </a:solidFill>
              </a:rPr>
              <a:t>年間をかけて、血圧</a:t>
            </a:r>
            <a:r>
              <a:rPr lang="en-US" altLang="ja-JP" sz="2000" b="1" dirty="0">
                <a:solidFill>
                  <a:schemeClr val="accent1">
                    <a:lumMod val="50000"/>
                  </a:schemeClr>
                </a:solidFill>
              </a:rPr>
              <a:t>95</a:t>
            </a:r>
            <a:r>
              <a:rPr lang="ja-JP" altLang="en-US" sz="2000" b="1" dirty="0">
                <a:solidFill>
                  <a:schemeClr val="accent1">
                    <a:lumMod val="50000"/>
                  </a:schemeClr>
                </a:solidFill>
              </a:rPr>
              <a:t>／</a:t>
            </a:r>
            <a:r>
              <a:rPr lang="en-US" altLang="ja-JP" sz="2000" b="1" dirty="0">
                <a:solidFill>
                  <a:schemeClr val="accent1">
                    <a:lumMod val="50000"/>
                  </a:schemeClr>
                </a:solidFill>
              </a:rPr>
              <a:t>55mm</a:t>
            </a:r>
            <a:r>
              <a:rPr lang="ja-JP" altLang="en-US" sz="2000" b="1" dirty="0">
                <a:solidFill>
                  <a:schemeClr val="accent1">
                    <a:lumMod val="50000"/>
                  </a:schemeClr>
                </a:solidFill>
              </a:rPr>
              <a:t>Ｈｇ、体脂肪率</a:t>
            </a:r>
            <a:r>
              <a:rPr lang="en-US" altLang="ja-JP" sz="2000" b="1" dirty="0">
                <a:solidFill>
                  <a:schemeClr val="accent1">
                    <a:lumMod val="50000"/>
                  </a:schemeClr>
                </a:solidFill>
              </a:rPr>
              <a:t>13.5</a:t>
            </a:r>
            <a:r>
              <a:rPr lang="ja-JP" altLang="en-US" sz="2000" b="1" dirty="0">
                <a:solidFill>
                  <a:schemeClr val="accent1">
                    <a:lumMod val="50000"/>
                  </a:schemeClr>
                </a:solidFill>
              </a:rPr>
              <a:t>％、Ｈｂ</a:t>
            </a:r>
            <a:r>
              <a:rPr lang="en-US" altLang="ja-JP" sz="2000" b="1" dirty="0">
                <a:solidFill>
                  <a:schemeClr val="accent1">
                    <a:lumMod val="50000"/>
                  </a:schemeClr>
                </a:solidFill>
              </a:rPr>
              <a:t>A</a:t>
            </a:r>
            <a:r>
              <a:rPr lang="ja-JP" altLang="en-US" sz="2000" b="1" dirty="0">
                <a:solidFill>
                  <a:schemeClr val="accent1">
                    <a:lumMod val="50000"/>
                  </a:schemeClr>
                </a:solidFill>
              </a:rPr>
              <a:t>１</a:t>
            </a:r>
            <a:r>
              <a:rPr lang="en-US" altLang="ja-JP" sz="2000" b="1" dirty="0">
                <a:solidFill>
                  <a:schemeClr val="accent1">
                    <a:lumMod val="50000"/>
                  </a:schemeClr>
                </a:solidFill>
              </a:rPr>
              <a:t>c5.5</a:t>
            </a:r>
            <a:r>
              <a:rPr lang="ja-JP" altLang="en-US" sz="2000" b="1" dirty="0">
                <a:solidFill>
                  <a:schemeClr val="accent1">
                    <a:lumMod val="50000"/>
                  </a:schemeClr>
                </a:solidFill>
              </a:rPr>
              <a:t>％に改善！！</a:t>
            </a:r>
            <a:endParaRPr lang="en-US" altLang="ja-JP" sz="2000" b="1" dirty="0">
              <a:solidFill>
                <a:schemeClr val="accent1">
                  <a:lumMod val="50000"/>
                </a:schemeClr>
              </a:solidFill>
            </a:endParaRPr>
          </a:p>
          <a:p>
            <a:pPr defTabSz="755650">
              <a:lnSpc>
                <a:spcPct val="90000"/>
              </a:lnSpc>
              <a:spcBef>
                <a:spcPct val="0"/>
              </a:spcBef>
              <a:spcAft>
                <a:spcPct val="35000"/>
              </a:spcAft>
            </a:pPr>
            <a:r>
              <a:rPr lang="ja-JP" altLang="en-US" sz="2000" b="1" dirty="0">
                <a:solidFill>
                  <a:schemeClr val="accent1">
                    <a:lumMod val="50000"/>
                  </a:schemeClr>
                </a:solidFill>
              </a:rPr>
              <a:t>しかし、脂質異常症の症状だけは全く改善しなかった。（その原因は、若い頃の食事習慣などで膵臓が弱ったことによるインシュリン分泌量の低下などが考えられている。）</a:t>
            </a:r>
          </a:p>
          <a:p>
            <a:pPr defTabSz="755650">
              <a:lnSpc>
                <a:spcPct val="90000"/>
              </a:lnSpc>
              <a:spcBef>
                <a:spcPct val="0"/>
              </a:spcBef>
              <a:spcAft>
                <a:spcPct val="35000"/>
              </a:spcAft>
            </a:pPr>
            <a:r>
              <a:rPr lang="ja-JP" altLang="en-US" sz="2000" b="1" dirty="0">
                <a:solidFill>
                  <a:schemeClr val="accent1">
                    <a:lumMod val="50000"/>
                  </a:schemeClr>
                </a:solidFill>
              </a:rPr>
              <a:t>投薬等の治療を開始。</a:t>
            </a:r>
          </a:p>
        </p:txBody>
      </p:sp>
      <p:sp>
        <p:nvSpPr>
          <p:cNvPr id="6" name="楕円 5"/>
          <p:cNvSpPr/>
          <p:nvPr/>
        </p:nvSpPr>
        <p:spPr>
          <a:xfrm>
            <a:off x="851048" y="2951381"/>
            <a:ext cx="1872208" cy="575556"/>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事例</a:t>
            </a:r>
            <a:endParaRPr kumimoji="1" lang="ja-JP" altLang="en-US" sz="2400" dirty="0">
              <a:solidFill>
                <a:schemeClr val="tx1"/>
              </a:solidFill>
            </a:endParaRPr>
          </a:p>
        </p:txBody>
      </p:sp>
      <p:sp>
        <p:nvSpPr>
          <p:cNvPr id="7" name="円形吹き出し 6"/>
          <p:cNvSpPr/>
          <p:nvPr/>
        </p:nvSpPr>
        <p:spPr>
          <a:xfrm>
            <a:off x="107504" y="868538"/>
            <a:ext cx="3312368" cy="528797"/>
          </a:xfrm>
          <a:prstGeom prst="wedgeEllipseCallout">
            <a:avLst>
              <a:gd name="adj1" fmla="val 36337"/>
              <a:gd name="adj2" fmla="val 8081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繰り返</a:t>
            </a:r>
            <a:r>
              <a:rPr lang="ja-JP" altLang="en-US" sz="1600" dirty="0" smtClean="0">
                <a:solidFill>
                  <a:schemeClr val="tx1"/>
                </a:solidFill>
              </a:rPr>
              <a:t>しになりますが・・・</a:t>
            </a:r>
            <a:endParaRPr kumimoji="1" lang="ja-JP" altLang="en-US" sz="1600" dirty="0">
              <a:solidFill>
                <a:schemeClr val="tx1"/>
              </a:solidFill>
            </a:endParaRPr>
          </a:p>
        </p:txBody>
      </p:sp>
      <p:sp>
        <p:nvSpPr>
          <p:cNvPr id="8" name="テキスト ボックス 7"/>
          <p:cNvSpPr txBox="1"/>
          <p:nvPr/>
        </p:nvSpPr>
        <p:spPr>
          <a:xfrm>
            <a:off x="1475656" y="6488668"/>
            <a:ext cx="6624736" cy="369332"/>
          </a:xfrm>
          <a:prstGeom prst="rect">
            <a:avLst/>
          </a:prstGeom>
          <a:noFill/>
        </p:spPr>
        <p:txBody>
          <a:bodyPr wrap="square" rtlCol="0">
            <a:spAutoFit/>
          </a:bodyPr>
          <a:lstStyle/>
          <a:p>
            <a:r>
              <a:rPr kumimoji="1" lang="ja-JP" altLang="en-US" dirty="0" smtClean="0"/>
              <a:t>別添の「循環器疾患予防のための食生活を参照してください。）</a:t>
            </a:r>
            <a:endParaRPr kumimoji="1" lang="ja-JP" altLang="en-US" dirty="0"/>
          </a:p>
        </p:txBody>
      </p:sp>
    </p:spTree>
    <p:extLst>
      <p:ext uri="{BB962C8B-B14F-4D97-AF65-F5344CB8AC3E}">
        <p14:creationId xmlns:p14="http://schemas.microsoft.com/office/powerpoint/2010/main" val="2144559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750"/>
                                        <p:tgtEl>
                                          <p:spTgt spid="2"/>
                                        </p:tgtEl>
                                      </p:cBhvr>
                                    </p:animEffect>
                                    <p:anim calcmode="lin" valueType="num">
                                      <p:cBhvr>
                                        <p:cTn id="35" dur="750" fill="hold"/>
                                        <p:tgtEl>
                                          <p:spTgt spid="2"/>
                                        </p:tgtEl>
                                        <p:attrNameLst>
                                          <p:attrName>ppt_x</p:attrName>
                                        </p:attrNameLst>
                                      </p:cBhvr>
                                      <p:tavLst>
                                        <p:tav tm="0">
                                          <p:val>
                                            <p:strVal val="#ppt_x"/>
                                          </p:val>
                                        </p:tav>
                                        <p:tav tm="100000">
                                          <p:val>
                                            <p:strVal val="#ppt_x"/>
                                          </p:val>
                                        </p:tav>
                                      </p:tavLst>
                                    </p:anim>
                                    <p:anim calcmode="lin" valueType="num">
                                      <p:cBhvr>
                                        <p:cTn id="36"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750"/>
                                        <p:tgtEl>
                                          <p:spTgt spid="12"/>
                                        </p:tgtEl>
                                      </p:cBhvr>
                                    </p:animEffect>
                                    <p:anim calcmode="lin" valueType="num">
                                      <p:cBhvr>
                                        <p:cTn id="47" dur="750" fill="hold"/>
                                        <p:tgtEl>
                                          <p:spTgt spid="12"/>
                                        </p:tgtEl>
                                        <p:attrNameLst>
                                          <p:attrName>ppt_x</p:attrName>
                                        </p:attrNameLst>
                                      </p:cBhvr>
                                      <p:tavLst>
                                        <p:tav tm="0">
                                          <p:val>
                                            <p:strVal val="#ppt_x"/>
                                          </p:val>
                                        </p:tav>
                                        <p:tav tm="100000">
                                          <p:val>
                                            <p:strVal val="#ppt_x"/>
                                          </p:val>
                                        </p:tav>
                                      </p:tavLst>
                                    </p:anim>
                                    <p:anim calcmode="lin" valueType="num">
                                      <p:cBhvr>
                                        <p:cTn id="48"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build="p"/>
      <p:bldP spid="2" grpId="0" animBg="1"/>
      <p:bldP spid="5" grpId="0" animBg="1"/>
      <p:bldP spid="12"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259633" y="2924944"/>
            <a:ext cx="6552728" cy="3528392"/>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n>
                  <a:solidFill>
                    <a:schemeClr val="bg1"/>
                  </a:solidFill>
                </a:ln>
                <a:solidFill>
                  <a:schemeClr val="tx2"/>
                </a:solidFill>
              </a:rPr>
              <a:t>長野市</a:t>
            </a:r>
            <a:endParaRPr kumimoji="1" lang="en-US" altLang="ja-JP" sz="3200" b="1" dirty="0" smtClean="0">
              <a:ln>
                <a:solidFill>
                  <a:schemeClr val="bg1"/>
                </a:solidFill>
              </a:ln>
              <a:solidFill>
                <a:schemeClr val="tx2"/>
              </a:solidFill>
            </a:endParaRPr>
          </a:p>
          <a:p>
            <a:pPr algn="ctr"/>
            <a:endParaRPr lang="en-US" altLang="ja-JP" dirty="0">
              <a:solidFill>
                <a:schemeClr val="tx2"/>
              </a:solidFill>
            </a:endParaRPr>
          </a:p>
          <a:p>
            <a:pPr algn="ctr"/>
            <a:endParaRPr kumimoji="1" lang="en-US" altLang="ja-JP" dirty="0" smtClean="0">
              <a:solidFill>
                <a:schemeClr val="tx2"/>
              </a:solidFill>
            </a:endParaRPr>
          </a:p>
          <a:p>
            <a:pPr algn="ctr"/>
            <a:endParaRPr lang="en-US" altLang="ja-JP" dirty="0">
              <a:solidFill>
                <a:schemeClr val="tx2"/>
              </a:solidFill>
            </a:endParaRPr>
          </a:p>
          <a:p>
            <a:pPr algn="ctr"/>
            <a:endParaRPr kumimoji="1" lang="en-US" altLang="ja-JP" dirty="0" smtClean="0">
              <a:solidFill>
                <a:schemeClr val="tx2"/>
              </a:solidFill>
            </a:endParaRPr>
          </a:p>
          <a:p>
            <a:pPr algn="ctr"/>
            <a:endParaRPr lang="en-US" altLang="ja-JP" dirty="0">
              <a:solidFill>
                <a:schemeClr val="tx2"/>
              </a:solidFill>
            </a:endParaRPr>
          </a:p>
          <a:p>
            <a:pPr algn="ctr"/>
            <a:endParaRPr kumimoji="1" lang="en-US" altLang="ja-JP" dirty="0" smtClean="0">
              <a:solidFill>
                <a:schemeClr val="tx2"/>
              </a:solidFill>
            </a:endParaRPr>
          </a:p>
          <a:p>
            <a:pPr algn="ctr"/>
            <a:endParaRPr lang="en-US" altLang="ja-JP" dirty="0">
              <a:solidFill>
                <a:schemeClr val="tx2"/>
              </a:solidFill>
            </a:endParaRPr>
          </a:p>
          <a:p>
            <a:pPr algn="ctr"/>
            <a:endParaRPr kumimoji="1" lang="en-US" altLang="ja-JP" dirty="0" smtClean="0">
              <a:solidFill>
                <a:schemeClr val="tx2"/>
              </a:solidFill>
            </a:endParaRPr>
          </a:p>
          <a:p>
            <a:pPr algn="ctr"/>
            <a:endParaRPr lang="en-US" altLang="ja-JP" dirty="0">
              <a:solidFill>
                <a:schemeClr val="tx2"/>
              </a:solidFill>
            </a:endParaRPr>
          </a:p>
          <a:p>
            <a:pPr algn="ctr"/>
            <a:endParaRPr kumimoji="1" lang="en-US" altLang="ja-JP" dirty="0" smtClean="0">
              <a:solidFill>
                <a:schemeClr val="tx2"/>
              </a:solidFill>
            </a:endParaRPr>
          </a:p>
          <a:p>
            <a:pPr algn="ctr"/>
            <a:endParaRPr kumimoji="1" lang="ja-JP" altLang="en-US" dirty="0">
              <a:solidFill>
                <a:schemeClr val="tx2"/>
              </a:solidFill>
            </a:endParaRPr>
          </a:p>
        </p:txBody>
      </p:sp>
      <p:sp>
        <p:nvSpPr>
          <p:cNvPr id="6" name="テキスト ボックス 5"/>
          <p:cNvSpPr txBox="1"/>
          <p:nvPr/>
        </p:nvSpPr>
        <p:spPr>
          <a:xfrm>
            <a:off x="2021433" y="3494140"/>
            <a:ext cx="4968552" cy="1195000"/>
          </a:xfrm>
          <a:prstGeom prst="rect">
            <a:avLst/>
          </a:prstGeom>
          <a:solidFill>
            <a:srgbClr val="C2FAC3"/>
          </a:solidFill>
          <a:ln w="41275">
            <a:noFill/>
            <a:prstDash val="sysDash"/>
          </a:ln>
          <a:scene3d>
            <a:camera prst="orthographicFront"/>
            <a:lightRig rig="threePt" dir="t"/>
          </a:scene3d>
          <a:sp3d>
            <a:bevelT/>
          </a:sp3d>
        </p:spPr>
        <p:txBody>
          <a:bodyPr wrap="square" rtlCol="0">
            <a:spAutoFit/>
          </a:bodyPr>
          <a:lstStyle/>
          <a:p>
            <a:endParaRPr kumimoji="1" lang="ja-JP" altLang="en-US" dirty="0"/>
          </a:p>
        </p:txBody>
      </p:sp>
      <p:sp>
        <p:nvSpPr>
          <p:cNvPr id="10" name="タイトル 1"/>
          <p:cNvSpPr txBox="1">
            <a:spLocks/>
          </p:cNvSpPr>
          <p:nvPr/>
        </p:nvSpPr>
        <p:spPr>
          <a:xfrm>
            <a:off x="979984" y="764704"/>
            <a:ext cx="7488832" cy="472317"/>
          </a:xfrm>
          <a:prstGeom prst="rect">
            <a:avLst/>
          </a:prstGeom>
          <a:noFill/>
          <a:ln w="38100">
            <a:noFill/>
            <a:prstDash val="lg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solidFill>
                  <a:prstClr val="black"/>
                </a:solidFill>
                <a:latin typeface="ＭＳ Ｐゴシック"/>
              </a:rPr>
              <a:t>（１）長野県長野市の事例　</a:t>
            </a:r>
            <a:r>
              <a:rPr lang="ja-JP" altLang="en-US" sz="2000" b="1" dirty="0">
                <a:solidFill>
                  <a:prstClr val="black"/>
                </a:solidFill>
                <a:latin typeface="ＭＳ Ｐゴシック"/>
              </a:rPr>
              <a:t>　</a:t>
            </a:r>
            <a:endParaRPr lang="en-US" altLang="ja-JP" sz="2000" b="1" dirty="0">
              <a:solidFill>
                <a:prstClr val="black"/>
              </a:solidFill>
              <a:latin typeface="ＭＳ Ｐゴシック"/>
            </a:endParaRPr>
          </a:p>
        </p:txBody>
      </p:sp>
      <p:sp>
        <p:nvSpPr>
          <p:cNvPr id="14" name="タイトル 1"/>
          <p:cNvSpPr txBox="1">
            <a:spLocks/>
          </p:cNvSpPr>
          <p:nvPr/>
        </p:nvSpPr>
        <p:spPr>
          <a:xfrm>
            <a:off x="939789" y="223302"/>
            <a:ext cx="3344179" cy="47667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defPPr>
              <a:defRPr lang="ja-JP"/>
            </a:defPPr>
            <a:lvl1pPr>
              <a:spcBef>
                <a:spcPct val="0"/>
              </a:spcBef>
              <a:buNone/>
              <a:defRPr sz="2400">
                <a:solidFill>
                  <a:schemeClr val="accent2"/>
                </a:solidFill>
                <a:latin typeface="+mj-lt"/>
                <a:ea typeface="+mj-ea"/>
                <a:cs typeface="+mj-cs"/>
              </a:defRPr>
            </a:lvl1pPr>
          </a:lstStyle>
          <a:p>
            <a:r>
              <a:rPr lang="ja-JP" altLang="en-US" dirty="0"/>
              <a:t>７　先進事例（１）</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14</a:t>
            </a:fld>
            <a:endParaRPr kumimoji="1" lang="ja-JP" altLang="en-US" dirty="0"/>
          </a:p>
        </p:txBody>
      </p:sp>
      <p:sp>
        <p:nvSpPr>
          <p:cNvPr id="11" name="左右矢印 10"/>
          <p:cNvSpPr/>
          <p:nvPr/>
        </p:nvSpPr>
        <p:spPr>
          <a:xfrm>
            <a:off x="3923929" y="3788340"/>
            <a:ext cx="1224136" cy="576064"/>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連携</a:t>
            </a:r>
            <a:endParaRPr kumimoji="1" lang="ja-JP" altLang="en-US" sz="2000" b="1" dirty="0">
              <a:solidFill>
                <a:schemeClr val="tx1"/>
              </a:solidFill>
            </a:endParaRPr>
          </a:p>
        </p:txBody>
      </p:sp>
      <p:sp>
        <p:nvSpPr>
          <p:cNvPr id="7" name="角丸四角形 6"/>
          <p:cNvSpPr/>
          <p:nvPr/>
        </p:nvSpPr>
        <p:spPr>
          <a:xfrm>
            <a:off x="2195736" y="3737422"/>
            <a:ext cx="1728192" cy="677900"/>
          </a:xfrm>
          <a:prstGeom prst="round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長野市消防局消防団担当</a:t>
            </a:r>
            <a:endParaRPr lang="en-US" altLang="ja-JP" dirty="0" smtClean="0">
              <a:solidFill>
                <a:schemeClr val="tx1"/>
              </a:solidFill>
            </a:endParaRPr>
          </a:p>
        </p:txBody>
      </p:sp>
      <p:sp>
        <p:nvSpPr>
          <p:cNvPr id="8" name="角丸四角形 7"/>
          <p:cNvSpPr/>
          <p:nvPr/>
        </p:nvSpPr>
        <p:spPr>
          <a:xfrm>
            <a:off x="5170683" y="3716332"/>
            <a:ext cx="1633565" cy="695132"/>
          </a:xfrm>
          <a:prstGeom prst="round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長野市保健所</a:t>
            </a:r>
            <a:endParaRPr lang="en-US" altLang="ja-JP" dirty="0" smtClean="0">
              <a:solidFill>
                <a:schemeClr val="tx1"/>
              </a:solidFill>
            </a:endParaRPr>
          </a:p>
        </p:txBody>
      </p:sp>
      <p:sp>
        <p:nvSpPr>
          <p:cNvPr id="12" name="下矢印 11"/>
          <p:cNvSpPr/>
          <p:nvPr/>
        </p:nvSpPr>
        <p:spPr>
          <a:xfrm>
            <a:off x="2843808" y="4814453"/>
            <a:ext cx="3600400" cy="821147"/>
          </a:xfrm>
          <a:prstGeom prst="downArrow">
            <a:avLst>
              <a:gd name="adj1" fmla="val 50000"/>
              <a:gd name="adj2" fmla="val 57495"/>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健康増進の啓発</a:t>
            </a:r>
            <a:endParaRPr kumimoji="1" lang="ja-JP" altLang="en-US" dirty="0">
              <a:solidFill>
                <a:schemeClr val="tx1"/>
              </a:solidFill>
            </a:endParaRPr>
          </a:p>
        </p:txBody>
      </p:sp>
      <p:sp>
        <p:nvSpPr>
          <p:cNvPr id="15" name="角丸四角形 14"/>
          <p:cNvSpPr/>
          <p:nvPr/>
        </p:nvSpPr>
        <p:spPr>
          <a:xfrm>
            <a:off x="3347864" y="5693722"/>
            <a:ext cx="2621411" cy="517942"/>
          </a:xfrm>
          <a:prstGeom prst="round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長野市消防団員</a:t>
            </a:r>
            <a:endParaRPr lang="ja-JP" altLang="en-US" dirty="0">
              <a:solidFill>
                <a:schemeClr val="tx1"/>
              </a:solidFill>
            </a:endParaRPr>
          </a:p>
        </p:txBody>
      </p:sp>
      <p:sp>
        <p:nvSpPr>
          <p:cNvPr id="2" name="テキスト ボックス 1"/>
          <p:cNvSpPr txBox="1"/>
          <p:nvPr/>
        </p:nvSpPr>
        <p:spPr>
          <a:xfrm>
            <a:off x="971600" y="1231592"/>
            <a:ext cx="7499176" cy="1477328"/>
          </a:xfrm>
          <a:prstGeom prst="rect">
            <a:avLst/>
          </a:prstGeom>
          <a:noFill/>
        </p:spPr>
        <p:txBody>
          <a:bodyPr wrap="square" rtlCol="0">
            <a:spAutoFit/>
          </a:bodyPr>
          <a:lstStyle/>
          <a:p>
            <a:r>
              <a:rPr lang="ja-JP" altLang="en-US" b="1" dirty="0">
                <a:solidFill>
                  <a:prstClr val="black"/>
                </a:solidFill>
                <a:latin typeface="ＭＳ Ｐゴシック"/>
              </a:rPr>
              <a:t> </a:t>
            </a:r>
            <a:r>
              <a:rPr lang="ja-JP" altLang="en-US" b="1" dirty="0" smtClean="0">
                <a:solidFill>
                  <a:prstClr val="black"/>
                </a:solidFill>
                <a:latin typeface="ＭＳ Ｐゴシック"/>
              </a:rPr>
              <a:t>　　 長野市</a:t>
            </a:r>
            <a:r>
              <a:rPr lang="ja-JP" altLang="en-US" b="1" dirty="0">
                <a:solidFill>
                  <a:prstClr val="black"/>
                </a:solidFill>
                <a:latin typeface="ＭＳ Ｐゴシック"/>
              </a:rPr>
              <a:t>では、長野市消防局と長野市保健所が連携して、消防団　</a:t>
            </a:r>
            <a:endParaRPr lang="en-US" altLang="ja-JP" b="1" dirty="0">
              <a:solidFill>
                <a:prstClr val="black"/>
              </a:solidFill>
              <a:latin typeface="ＭＳ Ｐゴシック"/>
            </a:endParaRPr>
          </a:p>
          <a:p>
            <a:r>
              <a:rPr lang="ja-JP" altLang="en-US" b="1" dirty="0">
                <a:solidFill>
                  <a:prstClr val="black"/>
                </a:solidFill>
                <a:latin typeface="ＭＳ Ｐゴシック"/>
              </a:rPr>
              <a:t>　　員の健康増進に取り組んでいます。</a:t>
            </a:r>
            <a:endParaRPr lang="en-US" altLang="ja-JP" b="1" dirty="0">
              <a:solidFill>
                <a:prstClr val="black"/>
              </a:solidFill>
              <a:latin typeface="ＭＳ Ｐゴシック"/>
            </a:endParaRPr>
          </a:p>
          <a:p>
            <a:r>
              <a:rPr lang="ja-JP" altLang="en-US" b="1" dirty="0">
                <a:solidFill>
                  <a:prstClr val="black"/>
                </a:solidFill>
                <a:latin typeface="ＭＳ Ｐゴシック"/>
              </a:rPr>
              <a:t>　　　消防団の訓練にあわせて、保健師による健康講話を実施し、消　</a:t>
            </a:r>
            <a:endParaRPr lang="en-US" altLang="ja-JP" b="1" dirty="0">
              <a:solidFill>
                <a:prstClr val="black"/>
              </a:solidFill>
              <a:latin typeface="ＭＳ Ｐゴシック"/>
            </a:endParaRPr>
          </a:p>
          <a:p>
            <a:r>
              <a:rPr lang="ja-JP" altLang="en-US" b="1" dirty="0">
                <a:solidFill>
                  <a:prstClr val="black"/>
                </a:solidFill>
                <a:latin typeface="ＭＳ Ｐゴシック"/>
              </a:rPr>
              <a:t>　　防団員への健康増進の啓発を実施しています。</a:t>
            </a:r>
            <a:endParaRPr lang="en-US" altLang="ja-JP" b="1" dirty="0">
              <a:solidFill>
                <a:prstClr val="black"/>
              </a:solidFill>
              <a:latin typeface="ＭＳ Ｐゴシック"/>
            </a:endParaRPr>
          </a:p>
          <a:p>
            <a:r>
              <a:rPr lang="ja-JP" altLang="en-US" b="1" dirty="0">
                <a:solidFill>
                  <a:prstClr val="black"/>
                </a:solidFill>
                <a:latin typeface="ＭＳ Ｐゴシック"/>
              </a:rPr>
              <a:t>　　　今後、ますますの発展が期待されます。</a:t>
            </a:r>
            <a:endParaRPr kumimoji="1" lang="ja-JP" altLang="en-US" dirty="0"/>
          </a:p>
        </p:txBody>
      </p:sp>
    </p:spTree>
    <p:extLst>
      <p:ext uri="{BB962C8B-B14F-4D97-AF65-F5344CB8AC3E}">
        <p14:creationId xmlns:p14="http://schemas.microsoft.com/office/powerpoint/2010/main" val="429279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0" grpId="0"/>
      <p:bldP spid="14" grpId="0" animBg="1"/>
      <p:bldP spid="11" grpId="0" animBg="1"/>
      <p:bldP spid="7" grpId="0" animBg="1"/>
      <p:bldP spid="8" grpId="0" animBg="1"/>
      <p:bldP spid="12" grpId="0" animBg="1"/>
      <p:bldP spid="1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2555776" y="2857277"/>
            <a:ext cx="6164868" cy="3603932"/>
          </a:xfrm>
          <a:prstGeom prst="roundRect">
            <a:avLst>
              <a:gd name="adj" fmla="val 6364"/>
            </a:avLst>
          </a:prstGeom>
          <a:solidFill>
            <a:schemeClr val="bg1">
              <a:lumMod val="85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934543" y="764704"/>
            <a:ext cx="7488832" cy="506802"/>
          </a:xfrm>
          <a:prstGeom prst="rect">
            <a:avLst/>
          </a:prstGeom>
          <a:noFill/>
          <a:ln w="38100">
            <a:noFill/>
            <a:prstDash val="lgDash"/>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solidFill>
                  <a:prstClr val="black"/>
                </a:solidFill>
                <a:latin typeface="ＭＳ Ｐゴシック"/>
              </a:rPr>
              <a:t>（</a:t>
            </a:r>
            <a:r>
              <a:rPr lang="en-US" altLang="ja-JP" sz="2000" b="1" dirty="0" smtClean="0">
                <a:solidFill>
                  <a:prstClr val="black"/>
                </a:solidFill>
                <a:latin typeface="ＭＳ Ｐゴシック"/>
              </a:rPr>
              <a:t>2</a:t>
            </a:r>
            <a:r>
              <a:rPr lang="ja-JP" altLang="en-US" sz="2000" b="1" dirty="0" smtClean="0">
                <a:solidFill>
                  <a:prstClr val="black"/>
                </a:solidFill>
                <a:latin typeface="ＭＳ Ｐゴシック"/>
              </a:rPr>
              <a:t>）愛知県東海市の事例</a:t>
            </a:r>
            <a:endParaRPr lang="en-US" altLang="ja-JP" sz="2000" b="1" dirty="0" smtClean="0">
              <a:solidFill>
                <a:prstClr val="black"/>
              </a:solidFill>
              <a:latin typeface="ＭＳ Ｐゴシック"/>
            </a:endParaRPr>
          </a:p>
        </p:txBody>
      </p:sp>
      <p:sp>
        <p:nvSpPr>
          <p:cNvPr id="14" name="タイトル 1"/>
          <p:cNvSpPr txBox="1">
            <a:spLocks/>
          </p:cNvSpPr>
          <p:nvPr/>
        </p:nvSpPr>
        <p:spPr>
          <a:xfrm>
            <a:off x="939789" y="223302"/>
            <a:ext cx="3704219" cy="47667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defPPr>
              <a:defRPr lang="ja-JP"/>
            </a:defPPr>
            <a:lvl1pPr>
              <a:spcBef>
                <a:spcPct val="0"/>
              </a:spcBef>
              <a:buNone/>
              <a:defRPr sz="2400">
                <a:solidFill>
                  <a:schemeClr val="accent2"/>
                </a:solidFill>
                <a:latin typeface="+mj-lt"/>
                <a:ea typeface="+mj-ea"/>
                <a:cs typeface="+mj-cs"/>
              </a:defRPr>
            </a:lvl1pPr>
          </a:lstStyle>
          <a:p>
            <a:r>
              <a:rPr lang="ja-JP" altLang="en-US" dirty="0"/>
              <a:t>７　先進事例（２）－①</a:t>
            </a:r>
          </a:p>
        </p:txBody>
      </p:sp>
      <p:sp>
        <p:nvSpPr>
          <p:cNvPr id="4" name="角丸四角形 3"/>
          <p:cNvSpPr/>
          <p:nvPr/>
        </p:nvSpPr>
        <p:spPr>
          <a:xfrm>
            <a:off x="271364" y="2857277"/>
            <a:ext cx="2132420" cy="3629126"/>
          </a:xfrm>
          <a:prstGeom prst="roundRect">
            <a:avLst>
              <a:gd name="adj" fmla="val 9223"/>
            </a:avLst>
          </a:prstGeom>
          <a:solidFill>
            <a:schemeClr val="bg1">
              <a:lumMod val="85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smtClean="0">
              <a:solidFill>
                <a:schemeClr val="tx1"/>
              </a:solidFill>
            </a:endParaRPr>
          </a:p>
          <a:p>
            <a:endParaRPr lang="en-US" altLang="ja-JP" dirty="0">
              <a:solidFill>
                <a:schemeClr val="tx1"/>
              </a:solidFill>
            </a:endParaRPr>
          </a:p>
          <a:p>
            <a:endParaRPr kumimoji="1" lang="en-US" altLang="ja-JP" dirty="0" smtClean="0">
              <a:solidFill>
                <a:schemeClr val="tx1"/>
              </a:solidFill>
            </a:endParaRPr>
          </a:p>
          <a:p>
            <a:endParaRPr lang="en-US" altLang="ja-JP" dirty="0">
              <a:solidFill>
                <a:schemeClr val="tx1"/>
              </a:solidFill>
            </a:endParaRPr>
          </a:p>
          <a:p>
            <a:endParaRPr lang="en-US" altLang="ja-JP" dirty="0" smtClean="0">
              <a:solidFill>
                <a:schemeClr val="tx1"/>
              </a:solidFill>
            </a:endParaRPr>
          </a:p>
          <a:p>
            <a:endParaRPr lang="en-US" altLang="ja-JP" dirty="0" smtClean="0">
              <a:solidFill>
                <a:schemeClr val="tx1"/>
              </a:solidFill>
            </a:endParaRPr>
          </a:p>
          <a:p>
            <a:endParaRPr lang="en-US" altLang="ja-JP" dirty="0">
              <a:solidFill>
                <a:schemeClr val="tx1"/>
              </a:solidFill>
            </a:endParaRPr>
          </a:p>
          <a:p>
            <a:endParaRPr lang="en-US" altLang="ja-JP" dirty="0" smtClean="0">
              <a:solidFill>
                <a:schemeClr val="tx1"/>
              </a:solidFill>
            </a:endParaRPr>
          </a:p>
          <a:p>
            <a:endParaRPr lang="en-US" altLang="ja-JP" sz="1600" dirty="0" smtClean="0">
              <a:solidFill>
                <a:prstClr val="black"/>
              </a:solidFill>
            </a:endParaRPr>
          </a:p>
          <a:p>
            <a:r>
              <a:rPr lang="ja-JP" altLang="en-US" sz="1600" dirty="0" smtClean="0">
                <a:solidFill>
                  <a:prstClr val="black"/>
                </a:solidFill>
              </a:rPr>
              <a:t>　</a:t>
            </a:r>
            <a:r>
              <a:rPr lang="ja-JP" altLang="en-US" sz="1600" b="1" dirty="0">
                <a:solidFill>
                  <a:schemeClr val="accent1">
                    <a:lumMod val="50000"/>
                  </a:schemeClr>
                </a:solidFill>
              </a:rPr>
              <a:t>健康診断の結果などから、市民一人ひとりにあった「運動応援メニュー」 や「食生活応援メニュー」を無料で判定</a:t>
            </a:r>
            <a:r>
              <a:rPr lang="ja-JP" altLang="en-US" sz="1600" b="1" u="sng" dirty="0" smtClean="0">
                <a:solidFill>
                  <a:srgbClr val="C00000"/>
                </a:solidFill>
                <a:latin typeface="+mn-ea"/>
              </a:rPr>
              <a:t>（レディーメイドではなくオーダーメイド）</a:t>
            </a:r>
            <a:endParaRPr lang="en-US" altLang="ja-JP" sz="1600" b="1" u="sng" dirty="0" smtClean="0">
              <a:solidFill>
                <a:srgbClr val="C00000"/>
              </a:solidFill>
              <a:latin typeface="+mn-ea"/>
            </a:endParaRPr>
          </a:p>
          <a:p>
            <a:r>
              <a:rPr lang="ja-JP" altLang="en-US" sz="1600" b="1" dirty="0" smtClean="0">
                <a:solidFill>
                  <a:prstClr val="black"/>
                </a:solidFill>
                <a:latin typeface="+mn-ea"/>
              </a:rPr>
              <a:t>　</a:t>
            </a:r>
            <a:r>
              <a:rPr lang="ja-JP" altLang="en-US" sz="1600" b="1" dirty="0">
                <a:solidFill>
                  <a:schemeClr val="accent1">
                    <a:lumMod val="50000"/>
                  </a:schemeClr>
                </a:solidFill>
              </a:rPr>
              <a:t>判定に応じて、市民それぞれが健康応援ステーションを活用</a:t>
            </a:r>
            <a:endParaRPr lang="en-US" altLang="ja-JP" sz="1600" b="1" dirty="0">
              <a:solidFill>
                <a:schemeClr val="accent1">
                  <a:lumMod val="50000"/>
                </a:schemeClr>
              </a:solidFill>
            </a:endParaRPr>
          </a:p>
          <a:p>
            <a:pPr lvl="0"/>
            <a:endParaRPr lang="en-US" altLang="ja-JP" sz="1600" dirty="0">
              <a:solidFill>
                <a:prstClr val="black"/>
              </a:solidFill>
            </a:endParaRPr>
          </a:p>
          <a:p>
            <a:endParaRPr kumimoji="1" lang="en-US" altLang="ja-JP" dirty="0" smtClean="0">
              <a:solidFill>
                <a:schemeClr val="tx1"/>
              </a:solidFill>
            </a:endParaRPr>
          </a:p>
          <a:p>
            <a:endParaRPr kumimoji="1" lang="en-US" altLang="ja-JP" dirty="0" smtClean="0">
              <a:solidFill>
                <a:schemeClr val="tx1"/>
              </a:solidFill>
            </a:endParaRPr>
          </a:p>
          <a:p>
            <a:pPr algn="ctr"/>
            <a:endParaRPr lang="en-US" altLang="ja-JP" dirty="0">
              <a:solidFill>
                <a:schemeClr val="tx1"/>
              </a:solidFill>
            </a:endParaRPr>
          </a:p>
          <a:p>
            <a:pPr algn="ctr"/>
            <a:endParaRPr kumimoji="1" lang="en-US" altLang="ja-JP" dirty="0" smtClean="0">
              <a:solidFill>
                <a:schemeClr val="tx1"/>
              </a:solidFill>
            </a:endParaRPr>
          </a:p>
          <a:p>
            <a:pPr algn="ctr"/>
            <a:endParaRPr lang="en-US" altLang="ja-JP" dirty="0">
              <a:solidFill>
                <a:schemeClr val="tx1"/>
              </a:solidFill>
            </a:endParaRPr>
          </a:p>
          <a:p>
            <a:pPr algn="ctr"/>
            <a:endParaRPr kumimoji="1" lang="en-US" altLang="ja-JP" dirty="0" smtClean="0">
              <a:solidFill>
                <a:schemeClr val="tx1"/>
              </a:solidFill>
            </a:endParaRPr>
          </a:p>
          <a:p>
            <a:pPr algn="ctr"/>
            <a:endParaRPr kumimoji="1" lang="ja-JP" altLang="en-US" dirty="0">
              <a:solidFill>
                <a:schemeClr val="tx1"/>
              </a:solidFill>
            </a:endParaRPr>
          </a:p>
        </p:txBody>
      </p:sp>
      <p:sp>
        <p:nvSpPr>
          <p:cNvPr id="6" name="テキスト ボックス 5"/>
          <p:cNvSpPr txBox="1"/>
          <p:nvPr/>
        </p:nvSpPr>
        <p:spPr>
          <a:xfrm>
            <a:off x="509482" y="2638379"/>
            <a:ext cx="1656184" cy="564144"/>
          </a:xfrm>
          <a:prstGeom prst="roundRect">
            <a:avLst>
              <a:gd name="adj" fmla="val 11972"/>
            </a:avLst>
          </a:prstGeom>
          <a:scene3d>
            <a:camera prst="orthographicFront"/>
            <a:lightRig rig="balanced"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800" dirty="0"/>
              <a:t>健康応援情報</a:t>
            </a:r>
            <a:endParaRPr lang="en-US" altLang="ja-JP" sz="1800" dirty="0"/>
          </a:p>
          <a:p>
            <a:r>
              <a:rPr lang="ja-JP" altLang="en-US" sz="1800" dirty="0"/>
              <a:t>提供事業</a:t>
            </a:r>
          </a:p>
        </p:txBody>
      </p:sp>
      <p:sp>
        <p:nvSpPr>
          <p:cNvPr id="7" name="テキスト ボックス 6"/>
          <p:cNvSpPr txBox="1"/>
          <p:nvPr/>
        </p:nvSpPr>
        <p:spPr>
          <a:xfrm>
            <a:off x="4106019" y="2702029"/>
            <a:ext cx="2842245" cy="408623"/>
          </a:xfrm>
          <a:prstGeom prst="roundRect">
            <a:avLst/>
          </a:prstGeom>
          <a:scene3d>
            <a:camera prst="orthographicFront"/>
            <a:lightRig rig="balanced"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健康応援ステーション</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15</a:t>
            </a:fld>
            <a:endParaRPr kumimoji="1" lang="ja-JP" altLang="en-US" dirty="0"/>
          </a:p>
        </p:txBody>
      </p:sp>
      <p:sp>
        <p:nvSpPr>
          <p:cNvPr id="19" name="フリーフォーム 18"/>
          <p:cNvSpPr/>
          <p:nvPr/>
        </p:nvSpPr>
        <p:spPr>
          <a:xfrm>
            <a:off x="2682990" y="3217317"/>
            <a:ext cx="1744994" cy="606309"/>
          </a:xfrm>
          <a:custGeom>
            <a:avLst/>
            <a:gdLst>
              <a:gd name="connsiteX0" fmla="*/ 0 w 1714466"/>
              <a:gd name="connsiteY0" fmla="*/ 0 h 606309"/>
              <a:gd name="connsiteX1" fmla="*/ 1714466 w 1714466"/>
              <a:gd name="connsiteY1" fmla="*/ 0 h 606309"/>
              <a:gd name="connsiteX2" fmla="*/ 1714466 w 1714466"/>
              <a:gd name="connsiteY2" fmla="*/ 606309 h 606309"/>
              <a:gd name="connsiteX3" fmla="*/ 0 w 1714466"/>
              <a:gd name="connsiteY3" fmla="*/ 606309 h 606309"/>
              <a:gd name="connsiteX4" fmla="*/ 0 w 1714466"/>
              <a:gd name="connsiteY4" fmla="*/ 0 h 60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66" h="606309">
                <a:moveTo>
                  <a:pt x="0" y="0"/>
                </a:moveTo>
                <a:lnTo>
                  <a:pt x="1714466" y="0"/>
                </a:lnTo>
                <a:lnTo>
                  <a:pt x="1714466" y="606309"/>
                </a:lnTo>
                <a:lnTo>
                  <a:pt x="0" y="606309"/>
                </a:lnTo>
                <a:lnTo>
                  <a:pt x="0" y="0"/>
                </a:lnTo>
                <a:close/>
              </a:path>
            </a:pathLst>
          </a:custGeom>
          <a:scene3d>
            <a:camera prst="orthographicFront"/>
            <a:lightRig rig="flat" dir="t"/>
          </a:scene3d>
          <a:sp3d prstMaterial="plastic">
            <a:bevelT w="120900" h="88900"/>
            <a:bevelB w="88900" h="31750" prst="angle"/>
          </a:sp3d>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メディカル</a:t>
            </a:r>
            <a:r>
              <a:rPr kumimoji="1" lang="en-US" altLang="ja-JP" sz="1600" b="1" kern="1200" dirty="0" smtClean="0"/>
              <a:t/>
            </a:r>
            <a:br>
              <a:rPr kumimoji="1" lang="en-US" altLang="ja-JP" sz="1600" b="1" kern="1200" dirty="0" smtClean="0"/>
            </a:br>
            <a:r>
              <a:rPr kumimoji="1" lang="ja-JP" altLang="en-US" sz="1600" b="1" kern="1200" dirty="0" smtClean="0"/>
              <a:t>ステーション</a:t>
            </a:r>
            <a:endParaRPr kumimoji="1" lang="ja-JP" altLang="en-US" sz="1600" b="1" kern="1200" dirty="0"/>
          </a:p>
        </p:txBody>
      </p:sp>
      <p:sp>
        <p:nvSpPr>
          <p:cNvPr id="20" name="フリーフォーム 19"/>
          <p:cNvSpPr/>
          <p:nvPr/>
        </p:nvSpPr>
        <p:spPr>
          <a:xfrm>
            <a:off x="2682990" y="3823627"/>
            <a:ext cx="1744994" cy="2269670"/>
          </a:xfrm>
          <a:custGeom>
            <a:avLst/>
            <a:gdLst>
              <a:gd name="connsiteX0" fmla="*/ 0 w 1714466"/>
              <a:gd name="connsiteY0" fmla="*/ 0 h 2493033"/>
              <a:gd name="connsiteX1" fmla="*/ 1714466 w 1714466"/>
              <a:gd name="connsiteY1" fmla="*/ 0 h 2493033"/>
              <a:gd name="connsiteX2" fmla="*/ 1714466 w 1714466"/>
              <a:gd name="connsiteY2" fmla="*/ 2493033 h 2493033"/>
              <a:gd name="connsiteX3" fmla="*/ 0 w 1714466"/>
              <a:gd name="connsiteY3" fmla="*/ 2493033 h 2493033"/>
              <a:gd name="connsiteX4" fmla="*/ 0 w 1714466"/>
              <a:gd name="connsiteY4" fmla="*/ 0 h 2493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66" h="2493033">
                <a:moveTo>
                  <a:pt x="0" y="0"/>
                </a:moveTo>
                <a:lnTo>
                  <a:pt x="1714466" y="0"/>
                </a:lnTo>
                <a:lnTo>
                  <a:pt x="1714466" y="2493033"/>
                </a:lnTo>
                <a:lnTo>
                  <a:pt x="0" y="2493033"/>
                </a:lnTo>
                <a:lnTo>
                  <a:pt x="0" y="0"/>
                </a:lnTo>
                <a:close/>
              </a:path>
            </a:pathLst>
          </a:custGeom>
          <a:scene3d>
            <a:camera prst="orthographicFront"/>
            <a:lightRig rig="flat" dir="t"/>
          </a:scene3d>
          <a:sp3d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ja-JP" altLang="en-US" sz="1400" kern="1200" dirty="0" smtClean="0">
                <a:solidFill>
                  <a:srgbClr val="D5E6EC"/>
                </a:solidFill>
                <a:latin typeface="+mj-ea"/>
                <a:ea typeface="+mj-ea"/>
              </a:rPr>
              <a:t> </a:t>
            </a:r>
            <a:r>
              <a:rPr lang="ja-JP" altLang="en-US" sz="1600" b="1" kern="1200" dirty="0" smtClean="0">
                <a:latin typeface="+mj-ea"/>
                <a:ea typeface="+mj-ea"/>
              </a:rPr>
              <a:t>市は、市内の医師会・歯科医師会・薬局の会員の医療機関・歯科医院・薬局と提携。市民は専用のステッカーを掲示した医療機関等を利用</a:t>
            </a:r>
            <a:endParaRPr lang="en-US" altLang="ja-JP" sz="1600" b="1" kern="1200" dirty="0" smtClean="0">
              <a:latin typeface="+mj-ea"/>
              <a:ea typeface="+mj-ea"/>
            </a:endParaRPr>
          </a:p>
        </p:txBody>
      </p:sp>
      <p:sp>
        <p:nvSpPr>
          <p:cNvPr id="21" name="フリーフォーム 20"/>
          <p:cNvSpPr/>
          <p:nvPr/>
        </p:nvSpPr>
        <p:spPr>
          <a:xfrm>
            <a:off x="4572000" y="3217317"/>
            <a:ext cx="1852981" cy="606309"/>
          </a:xfrm>
          <a:custGeom>
            <a:avLst/>
            <a:gdLst>
              <a:gd name="connsiteX0" fmla="*/ 0 w 1714466"/>
              <a:gd name="connsiteY0" fmla="*/ 0 h 606309"/>
              <a:gd name="connsiteX1" fmla="*/ 1714466 w 1714466"/>
              <a:gd name="connsiteY1" fmla="*/ 0 h 606309"/>
              <a:gd name="connsiteX2" fmla="*/ 1714466 w 1714466"/>
              <a:gd name="connsiteY2" fmla="*/ 606309 h 606309"/>
              <a:gd name="connsiteX3" fmla="*/ 0 w 1714466"/>
              <a:gd name="connsiteY3" fmla="*/ 606309 h 606309"/>
              <a:gd name="connsiteX4" fmla="*/ 0 w 1714466"/>
              <a:gd name="connsiteY4" fmla="*/ 0 h 60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66" h="606309">
                <a:moveTo>
                  <a:pt x="0" y="0"/>
                </a:moveTo>
                <a:lnTo>
                  <a:pt x="1714466" y="0"/>
                </a:lnTo>
                <a:lnTo>
                  <a:pt x="1714466" y="606309"/>
                </a:lnTo>
                <a:lnTo>
                  <a:pt x="0" y="606309"/>
                </a:lnTo>
                <a:lnTo>
                  <a:pt x="0" y="0"/>
                </a:lnTo>
                <a:close/>
              </a:path>
            </a:pathLst>
          </a:custGeom>
          <a:scene3d>
            <a:camera prst="orthographicFront"/>
            <a:lightRig rig="flat" dir="t"/>
          </a:scene3d>
          <a:sp3d prstMaterial="plastic">
            <a:bevelT w="120900" h="88900"/>
            <a:bevelB w="88900" h="31750" prst="angle"/>
          </a:sp3d>
        </p:spPr>
        <p:style>
          <a:lnRef idx="1">
            <a:schemeClr val="accent5">
              <a:hueOff val="-4966938"/>
              <a:satOff val="19906"/>
              <a:lumOff val="4314"/>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運動ステーション</a:t>
            </a:r>
            <a:endParaRPr kumimoji="1" lang="ja-JP" altLang="en-US" sz="1600" b="1" kern="1200" dirty="0"/>
          </a:p>
        </p:txBody>
      </p:sp>
      <p:sp>
        <p:nvSpPr>
          <p:cNvPr id="22" name="フリーフォーム 21"/>
          <p:cNvSpPr/>
          <p:nvPr/>
        </p:nvSpPr>
        <p:spPr>
          <a:xfrm>
            <a:off x="4572000" y="3823626"/>
            <a:ext cx="1844990" cy="2269671"/>
          </a:xfrm>
          <a:custGeom>
            <a:avLst/>
            <a:gdLst>
              <a:gd name="connsiteX0" fmla="*/ 0 w 1714466"/>
              <a:gd name="connsiteY0" fmla="*/ 0 h 2493033"/>
              <a:gd name="connsiteX1" fmla="*/ 1714466 w 1714466"/>
              <a:gd name="connsiteY1" fmla="*/ 0 h 2493033"/>
              <a:gd name="connsiteX2" fmla="*/ 1714466 w 1714466"/>
              <a:gd name="connsiteY2" fmla="*/ 2493033 h 2493033"/>
              <a:gd name="connsiteX3" fmla="*/ 0 w 1714466"/>
              <a:gd name="connsiteY3" fmla="*/ 2493033 h 2493033"/>
              <a:gd name="connsiteX4" fmla="*/ 0 w 1714466"/>
              <a:gd name="connsiteY4" fmla="*/ 0 h 2493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66" h="2493033">
                <a:moveTo>
                  <a:pt x="0" y="0"/>
                </a:moveTo>
                <a:lnTo>
                  <a:pt x="1714466" y="0"/>
                </a:lnTo>
                <a:lnTo>
                  <a:pt x="1714466" y="2493033"/>
                </a:lnTo>
                <a:lnTo>
                  <a:pt x="0" y="2493033"/>
                </a:lnTo>
                <a:lnTo>
                  <a:pt x="0" y="0"/>
                </a:lnTo>
                <a:close/>
              </a:path>
            </a:pathLst>
          </a:custGeom>
          <a:scene3d>
            <a:camera prst="orthographicFront"/>
            <a:lightRig rig="flat" dir="t"/>
          </a:scene3d>
          <a:sp3d extrusionH="12700" prstMaterial="plastic">
            <a:bevelT w="50800" h="50800"/>
          </a:sp3d>
        </p:spPr>
        <p:style>
          <a:lnRef idx="1">
            <a:schemeClr val="accent5">
              <a:tint val="40000"/>
              <a:alpha val="90000"/>
              <a:hueOff val="-5370241"/>
              <a:satOff val="24126"/>
              <a:lumOff val="1658"/>
              <a:alphaOff val="0"/>
            </a:schemeClr>
          </a:lnRef>
          <a:fillRef idx="1">
            <a:schemeClr val="accent5">
              <a:tint val="40000"/>
              <a:alpha val="90000"/>
              <a:hueOff val="-5370241"/>
              <a:satOff val="24126"/>
              <a:lumOff val="1658"/>
              <a:alphaOff val="0"/>
            </a:schemeClr>
          </a:fillRef>
          <a:effectRef idx="2">
            <a:schemeClr val="accent5">
              <a:tint val="40000"/>
              <a:alpha val="90000"/>
              <a:hueOff val="-5370241"/>
              <a:satOff val="24126"/>
              <a:lumOff val="1658"/>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ja-JP" altLang="en-US" sz="1600" b="1" kern="1200" dirty="0" smtClean="0">
                <a:solidFill>
                  <a:srgbClr val="D4F2DD"/>
                </a:solidFill>
                <a:latin typeface="+mn-ea"/>
              </a:rPr>
              <a:t> </a:t>
            </a:r>
            <a:r>
              <a:rPr lang="ja-JP" altLang="en-US" sz="1600" b="1" kern="1200" dirty="0" smtClean="0">
                <a:latin typeface="+mn-ea"/>
              </a:rPr>
              <a:t>市民は、市内の運動施設を利用。指導者が市民それぞれの運動習慣にあわせた歩き方や筋力</a:t>
            </a:r>
            <a:r>
              <a:rPr lang="en-US" altLang="ja-JP" sz="1600" b="1" kern="1200" dirty="0" smtClean="0">
                <a:latin typeface="+mn-ea"/>
              </a:rPr>
              <a:t/>
            </a:r>
            <a:br>
              <a:rPr lang="en-US" altLang="ja-JP" sz="1600" b="1" kern="1200" dirty="0" smtClean="0">
                <a:latin typeface="+mn-ea"/>
              </a:rPr>
            </a:br>
            <a:r>
              <a:rPr lang="ja-JP" altLang="en-US" sz="1600" b="1" kern="1200" dirty="0" smtClean="0">
                <a:latin typeface="+mn-ea"/>
              </a:rPr>
              <a:t>トレーニングなどをアドバイス</a:t>
            </a:r>
            <a:endParaRPr kumimoji="1" lang="ja-JP" altLang="en-US" sz="1600" b="1" kern="1200" dirty="0"/>
          </a:p>
        </p:txBody>
      </p:sp>
      <p:sp>
        <p:nvSpPr>
          <p:cNvPr id="23" name="フリーフォーム 22"/>
          <p:cNvSpPr/>
          <p:nvPr/>
        </p:nvSpPr>
        <p:spPr>
          <a:xfrm>
            <a:off x="6576973" y="3217317"/>
            <a:ext cx="2017128" cy="606309"/>
          </a:xfrm>
          <a:custGeom>
            <a:avLst/>
            <a:gdLst>
              <a:gd name="connsiteX0" fmla="*/ 0 w 1714466"/>
              <a:gd name="connsiteY0" fmla="*/ 0 h 606309"/>
              <a:gd name="connsiteX1" fmla="*/ 1714466 w 1714466"/>
              <a:gd name="connsiteY1" fmla="*/ 0 h 606309"/>
              <a:gd name="connsiteX2" fmla="*/ 1714466 w 1714466"/>
              <a:gd name="connsiteY2" fmla="*/ 606309 h 606309"/>
              <a:gd name="connsiteX3" fmla="*/ 0 w 1714466"/>
              <a:gd name="connsiteY3" fmla="*/ 606309 h 606309"/>
              <a:gd name="connsiteX4" fmla="*/ 0 w 1714466"/>
              <a:gd name="connsiteY4" fmla="*/ 0 h 60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66" h="606309">
                <a:moveTo>
                  <a:pt x="0" y="0"/>
                </a:moveTo>
                <a:lnTo>
                  <a:pt x="1714466" y="0"/>
                </a:lnTo>
                <a:lnTo>
                  <a:pt x="1714466" y="606309"/>
                </a:lnTo>
                <a:lnTo>
                  <a:pt x="0" y="606309"/>
                </a:lnTo>
                <a:lnTo>
                  <a:pt x="0" y="0"/>
                </a:lnTo>
                <a:close/>
              </a:path>
            </a:pathLst>
          </a:custGeom>
          <a:gradFill>
            <a:gsLst>
              <a:gs pos="0">
                <a:schemeClr val="accent5">
                  <a:hueOff val="-9933876"/>
                  <a:satOff val="39811"/>
                  <a:lumOff val="8628"/>
                  <a:alphaOff val="0"/>
                  <a:shade val="51000"/>
                  <a:satMod val="130000"/>
                </a:schemeClr>
              </a:gs>
              <a:gs pos="33000">
                <a:schemeClr val="accent5">
                  <a:hueOff val="-9933876"/>
                  <a:satOff val="39811"/>
                  <a:lumOff val="8628"/>
                  <a:alphaOff val="0"/>
                  <a:shade val="93000"/>
                  <a:satMod val="130000"/>
                </a:schemeClr>
              </a:gs>
              <a:gs pos="100000">
                <a:schemeClr val="accent6"/>
              </a:gs>
            </a:gsLst>
          </a:gradFill>
          <a:scene3d>
            <a:camera prst="orthographicFront"/>
            <a:lightRig rig="flat" dir="t"/>
          </a:scene3d>
          <a:sp3d prstMaterial="plastic">
            <a:bevelT w="120900" h="88900"/>
            <a:bevelB w="88900" h="31750" prst="angle"/>
          </a:sp3d>
        </p:spPr>
        <p:style>
          <a:lnRef idx="1">
            <a:schemeClr val="accent5">
              <a:hueOff val="-9933876"/>
              <a:satOff val="39811"/>
              <a:lumOff val="8628"/>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食事ステーション</a:t>
            </a:r>
            <a:endParaRPr kumimoji="1" lang="en-US" altLang="ja-JP" sz="1600" b="1" kern="1200" dirty="0" smtClean="0"/>
          </a:p>
          <a:p>
            <a:pPr lvl="0" algn="ctr" defTabSz="711200">
              <a:lnSpc>
                <a:spcPct val="90000"/>
              </a:lnSpc>
              <a:spcBef>
                <a:spcPct val="0"/>
              </a:spcBef>
              <a:spcAft>
                <a:spcPct val="35000"/>
              </a:spcAft>
            </a:pPr>
            <a:r>
              <a:rPr kumimoji="1" lang="en-US" altLang="ja-JP" sz="1600" b="1" kern="1200" dirty="0" smtClean="0"/>
              <a:t>※</a:t>
            </a:r>
            <a:r>
              <a:rPr kumimoji="1" lang="ja-JP" altLang="en-US" sz="1600" b="1" kern="1200" dirty="0" smtClean="0"/>
              <a:t>次頁参照</a:t>
            </a:r>
            <a:endParaRPr kumimoji="1" lang="ja-JP" altLang="en-US" sz="1600" b="1" kern="1200" dirty="0"/>
          </a:p>
        </p:txBody>
      </p:sp>
      <p:sp>
        <p:nvSpPr>
          <p:cNvPr id="24" name="フリーフォーム 23"/>
          <p:cNvSpPr/>
          <p:nvPr/>
        </p:nvSpPr>
        <p:spPr>
          <a:xfrm>
            <a:off x="6576974" y="3823626"/>
            <a:ext cx="2017130" cy="2269671"/>
          </a:xfrm>
          <a:custGeom>
            <a:avLst/>
            <a:gdLst>
              <a:gd name="connsiteX0" fmla="*/ 0 w 1714466"/>
              <a:gd name="connsiteY0" fmla="*/ 0 h 2493033"/>
              <a:gd name="connsiteX1" fmla="*/ 1714466 w 1714466"/>
              <a:gd name="connsiteY1" fmla="*/ 0 h 2493033"/>
              <a:gd name="connsiteX2" fmla="*/ 1714466 w 1714466"/>
              <a:gd name="connsiteY2" fmla="*/ 2493033 h 2493033"/>
              <a:gd name="connsiteX3" fmla="*/ 0 w 1714466"/>
              <a:gd name="connsiteY3" fmla="*/ 2493033 h 2493033"/>
              <a:gd name="connsiteX4" fmla="*/ 0 w 1714466"/>
              <a:gd name="connsiteY4" fmla="*/ 0 h 2493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66" h="2493033">
                <a:moveTo>
                  <a:pt x="0" y="0"/>
                </a:moveTo>
                <a:lnTo>
                  <a:pt x="1714466" y="0"/>
                </a:lnTo>
                <a:lnTo>
                  <a:pt x="1714466" y="2493033"/>
                </a:lnTo>
                <a:lnTo>
                  <a:pt x="0" y="2493033"/>
                </a:lnTo>
                <a:lnTo>
                  <a:pt x="0" y="0"/>
                </a:lnTo>
                <a:close/>
              </a:path>
            </a:pathLst>
          </a:custGeom>
          <a:solidFill>
            <a:schemeClr val="accent6">
              <a:lumMod val="20000"/>
              <a:lumOff val="80000"/>
              <a:alpha val="90000"/>
            </a:schemeClr>
          </a:solidFill>
          <a:scene3d>
            <a:camera prst="orthographicFront"/>
            <a:lightRig rig="flat" dir="t"/>
          </a:scene3d>
          <a:sp3d extrusionH="12700" prstMaterial="plastic">
            <a:bevelT w="50800" h="50800"/>
          </a:sp3d>
        </p:spPr>
        <p:style>
          <a:lnRef idx="1">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2">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defTabSz="622300">
              <a:lnSpc>
                <a:spcPct val="90000"/>
              </a:lnSpc>
              <a:spcBef>
                <a:spcPct val="0"/>
              </a:spcBef>
              <a:spcAft>
                <a:spcPct val="15000"/>
              </a:spcAft>
              <a:buChar char="••"/>
            </a:pPr>
            <a:r>
              <a:rPr lang="ja-JP" altLang="en-US" sz="1600" kern="1200" dirty="0" smtClean="0">
                <a:solidFill>
                  <a:srgbClr val="F1D5C9"/>
                </a:solidFill>
                <a:latin typeface="+mn-ea"/>
              </a:rPr>
              <a:t> </a:t>
            </a:r>
            <a:r>
              <a:rPr lang="ja-JP" altLang="en-US" sz="1550" b="1" kern="1200" dirty="0" smtClean="0">
                <a:latin typeface="+mn-ea"/>
              </a:rPr>
              <a:t>市は、エネルギー・バランス・野菜・塩分の項目の基準を満たした食事メニューを「いきいき元気</a:t>
            </a:r>
            <a:r>
              <a:rPr lang="ja-JP" altLang="en-US" sz="1550" b="1" dirty="0">
                <a:latin typeface="+mn-ea"/>
              </a:rPr>
              <a:t>メ</a:t>
            </a:r>
            <a:r>
              <a:rPr lang="ja-JP" altLang="en-US" sz="1550" b="1" kern="1200" dirty="0" smtClean="0">
                <a:latin typeface="+mn-ea"/>
              </a:rPr>
              <a:t>ニュー」として認定。提携した市内の飲食店が「いきいき元気メニュー」を</a:t>
            </a:r>
            <a:r>
              <a:rPr lang="en-US" altLang="ja-JP" sz="1550" b="1" kern="1200" dirty="0" smtClean="0">
                <a:latin typeface="+mn-ea"/>
              </a:rPr>
              <a:t>1</a:t>
            </a:r>
            <a:r>
              <a:rPr lang="ja-JP" altLang="en-US" sz="1550" b="1" kern="1200" dirty="0" smtClean="0">
                <a:latin typeface="+mn-ea"/>
              </a:rPr>
              <a:t>つ又は複数提供</a:t>
            </a:r>
            <a:endParaRPr kumimoji="1" lang="ja-JP" altLang="en-US" sz="1550" b="1" kern="1200" dirty="0"/>
          </a:p>
        </p:txBody>
      </p:sp>
      <p:sp>
        <p:nvSpPr>
          <p:cNvPr id="2" name="テキスト ボックス 1"/>
          <p:cNvSpPr txBox="1"/>
          <p:nvPr/>
        </p:nvSpPr>
        <p:spPr>
          <a:xfrm>
            <a:off x="1115616" y="1196752"/>
            <a:ext cx="7416824" cy="1200329"/>
          </a:xfrm>
          <a:prstGeom prst="rect">
            <a:avLst/>
          </a:prstGeom>
          <a:noFill/>
        </p:spPr>
        <p:txBody>
          <a:bodyPr wrap="square" rtlCol="0">
            <a:spAutoFit/>
          </a:bodyPr>
          <a:lstStyle/>
          <a:p>
            <a:r>
              <a:rPr lang="ja-JP" altLang="en-US" b="1" dirty="0">
                <a:solidFill>
                  <a:prstClr val="black"/>
                </a:solidFill>
                <a:latin typeface="ＭＳ Ｐゴシック"/>
              </a:rPr>
              <a:t>　</a:t>
            </a:r>
            <a:r>
              <a:rPr lang="ja-JP" altLang="en-US" b="1" dirty="0" smtClean="0">
                <a:solidFill>
                  <a:prstClr val="black"/>
                </a:solidFill>
                <a:latin typeface="ＭＳ Ｐゴシック"/>
              </a:rPr>
              <a:t>　「</a:t>
            </a:r>
            <a:r>
              <a:rPr lang="ja-JP" altLang="en-US" b="1" dirty="0">
                <a:solidFill>
                  <a:prstClr val="black"/>
                </a:solidFill>
                <a:latin typeface="ＭＳ Ｐゴシック"/>
              </a:rPr>
              <a:t>生きがいがあり健康な町東海市」を目指し、生活環境を整備</a:t>
            </a:r>
            <a:endParaRPr lang="en-US" altLang="ja-JP" b="1" dirty="0">
              <a:solidFill>
                <a:prstClr val="black"/>
              </a:solidFill>
              <a:latin typeface="ＭＳ Ｐゴシック"/>
            </a:endParaRPr>
          </a:p>
          <a:p>
            <a:r>
              <a:rPr lang="ja-JP" altLang="en-US" b="1" dirty="0">
                <a:solidFill>
                  <a:prstClr val="black"/>
                </a:solidFill>
                <a:latin typeface="ＭＳ Ｐゴシック"/>
              </a:rPr>
              <a:t>　　　その一環として、健康応援情報（運動・食生活応援メニュー）提</a:t>
            </a:r>
            <a:endParaRPr lang="en-US" altLang="ja-JP" b="1" dirty="0">
              <a:solidFill>
                <a:prstClr val="black"/>
              </a:solidFill>
              <a:latin typeface="ＭＳ Ｐゴシック"/>
            </a:endParaRPr>
          </a:p>
          <a:p>
            <a:r>
              <a:rPr lang="ja-JP" altLang="en-US" b="1" dirty="0">
                <a:solidFill>
                  <a:prstClr val="black"/>
                </a:solidFill>
                <a:latin typeface="ＭＳ Ｐゴシック"/>
              </a:rPr>
              <a:t>　　供事業を行うとともに、医療関係機関・運動施設・飲食店等を「健</a:t>
            </a:r>
            <a:endParaRPr lang="en-US" altLang="ja-JP" b="1" dirty="0">
              <a:solidFill>
                <a:prstClr val="black"/>
              </a:solidFill>
              <a:latin typeface="ＭＳ Ｐゴシック"/>
            </a:endParaRPr>
          </a:p>
          <a:p>
            <a:r>
              <a:rPr lang="ja-JP" altLang="en-US" b="1" dirty="0">
                <a:solidFill>
                  <a:prstClr val="black"/>
                </a:solidFill>
                <a:latin typeface="ＭＳ Ｐゴシック"/>
              </a:rPr>
              <a:t>　　康応援ステーション」として位置づけた取組</a:t>
            </a:r>
            <a:r>
              <a:rPr lang="ja-JP" altLang="en-US" b="1">
                <a:solidFill>
                  <a:prstClr val="black"/>
                </a:solidFill>
                <a:latin typeface="ＭＳ Ｐゴシック"/>
              </a:rPr>
              <a:t>を</a:t>
            </a:r>
            <a:r>
              <a:rPr lang="ja-JP" altLang="en-US" b="1" smtClean="0">
                <a:solidFill>
                  <a:prstClr val="black"/>
                </a:solidFill>
                <a:latin typeface="ＭＳ Ｐゴシック"/>
              </a:rPr>
              <a:t>実施しています。</a:t>
            </a:r>
            <a:endParaRPr lang="en-US" altLang="ja-JP" b="1" dirty="0">
              <a:solidFill>
                <a:prstClr val="black"/>
              </a:solidFill>
              <a:latin typeface="ＭＳ Ｐゴシック"/>
            </a:endParaRPr>
          </a:p>
        </p:txBody>
      </p:sp>
    </p:spTree>
    <p:extLst>
      <p:ext uri="{BB962C8B-B14F-4D97-AF65-F5344CB8AC3E}">
        <p14:creationId xmlns:p14="http://schemas.microsoft.com/office/powerpoint/2010/main" val="1681188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750"/>
                                        <p:tgtEl>
                                          <p:spTgt spid="4"/>
                                        </p:tgtEl>
                                      </p:cBhvr>
                                    </p:animEffect>
                                    <p:anim calcmode="lin" valueType="num">
                                      <p:cBhvr>
                                        <p:cTn id="30" dur="750" fill="hold"/>
                                        <p:tgtEl>
                                          <p:spTgt spid="4"/>
                                        </p:tgtEl>
                                        <p:attrNameLst>
                                          <p:attrName>ppt_x</p:attrName>
                                        </p:attrNameLst>
                                      </p:cBhvr>
                                      <p:tavLst>
                                        <p:tav tm="0">
                                          <p:val>
                                            <p:strVal val="#ppt_x"/>
                                          </p:val>
                                        </p:tav>
                                        <p:tav tm="100000">
                                          <p:val>
                                            <p:strVal val="#ppt_x"/>
                                          </p:val>
                                        </p:tav>
                                      </p:tavLst>
                                    </p:anim>
                                    <p:anim calcmode="lin" valueType="num">
                                      <p:cBhvr>
                                        <p:cTn id="31"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p:bldP spid="14" grpId="0" animBg="1"/>
      <p:bldP spid="4" grpId="0" uiExpand="1" animBg="1"/>
      <p:bldP spid="6" grpId="0" animBg="1"/>
      <p:bldP spid="7" grpId="0" animBg="1"/>
      <p:bldP spid="19" grpId="0" animBg="1"/>
      <p:bldP spid="20" grpId="0" animBg="1"/>
      <p:bldP spid="21" grpId="0" animBg="1"/>
      <p:bldP spid="22" grpId="0" animBg="1"/>
      <p:bldP spid="23" grpId="0" animBg="1"/>
      <p:bldP spid="2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939789" y="223302"/>
            <a:ext cx="3704219" cy="47667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defPPr>
              <a:defRPr lang="ja-JP"/>
            </a:defPPr>
            <a:lvl1pPr>
              <a:spcBef>
                <a:spcPct val="0"/>
              </a:spcBef>
              <a:buNone/>
              <a:defRPr sz="2400">
                <a:solidFill>
                  <a:schemeClr val="accent2"/>
                </a:solidFill>
                <a:latin typeface="+mj-lt"/>
                <a:ea typeface="+mj-ea"/>
                <a:cs typeface="+mj-cs"/>
              </a:defRPr>
            </a:lvl1pPr>
          </a:lstStyle>
          <a:p>
            <a:r>
              <a:rPr lang="ja-JP" altLang="en-US" dirty="0"/>
              <a:t>７　先進事例（２）－②</a:t>
            </a:r>
          </a:p>
        </p:txBody>
      </p:sp>
      <p:sp>
        <p:nvSpPr>
          <p:cNvPr id="12" name="テキスト ボックス 11"/>
          <p:cNvSpPr txBox="1"/>
          <p:nvPr/>
        </p:nvSpPr>
        <p:spPr>
          <a:xfrm>
            <a:off x="412887" y="2963506"/>
            <a:ext cx="2344942" cy="2800767"/>
          </a:xfrm>
          <a:prstGeom prst="rect">
            <a:avLst/>
          </a:prstGeom>
          <a:noFill/>
          <a:ln w="31750" cmpd="sng">
            <a:noFill/>
          </a:ln>
        </p:spPr>
        <p:txBody>
          <a:bodyPr wrap="square" rtlCol="0">
            <a:spAutoFit/>
          </a:bodyPr>
          <a:lstStyle/>
          <a:p>
            <a:pPr lvl="0"/>
            <a:r>
              <a:rPr lang="ja-JP" altLang="en-US" sz="1600" b="1" dirty="0" smtClean="0"/>
              <a:t>全国のいくつかの市町村では健康メニュー提供店の紹介などがみられるが、提供店が少なかったり、ランチメニューに限定されていたり、必ずしも十分であるとはいえないと思われます。</a:t>
            </a:r>
            <a:r>
              <a:rPr lang="ja-JP" altLang="en-US" sz="1600" b="1" dirty="0">
                <a:solidFill>
                  <a:prstClr val="black"/>
                </a:solidFill>
              </a:rPr>
              <a:t>東海市では、多くの市民が利用しやすいよう、環境整備に一生懸命に取り組んで</a:t>
            </a:r>
            <a:r>
              <a:rPr lang="ja-JP" altLang="en-US" sz="1600" b="1" dirty="0" smtClean="0">
                <a:solidFill>
                  <a:prstClr val="black"/>
                </a:solidFill>
              </a:rPr>
              <a:t>います。</a:t>
            </a:r>
            <a:endParaRPr kumimoji="1" lang="ja-JP" altLang="en-US" sz="1600" b="1" dirty="0"/>
          </a:p>
        </p:txBody>
      </p:sp>
      <p:sp>
        <p:nvSpPr>
          <p:cNvPr id="21" name="テキスト ボックス 20"/>
          <p:cNvSpPr txBox="1"/>
          <p:nvPr/>
        </p:nvSpPr>
        <p:spPr>
          <a:xfrm>
            <a:off x="5587427" y="6118556"/>
            <a:ext cx="3201678" cy="338554"/>
          </a:xfrm>
          <a:prstGeom prst="rect">
            <a:avLst/>
          </a:prstGeom>
          <a:noFill/>
        </p:spPr>
        <p:txBody>
          <a:bodyPr wrap="square" rtlCol="0">
            <a:spAutoFit/>
          </a:bodyPr>
          <a:lstStyle/>
          <a:p>
            <a:r>
              <a:rPr kumimoji="1" lang="en-US" altLang="ja-JP" sz="1600" b="1" dirty="0" smtClean="0"/>
              <a:t>※</a:t>
            </a:r>
            <a:r>
              <a:rPr kumimoji="1" lang="ja-JP" altLang="en-US" sz="1600" b="1" dirty="0" smtClean="0"/>
              <a:t>いずれも東海市内の店舗で撮影</a:t>
            </a:r>
            <a:endParaRPr kumimoji="1" lang="ja-JP" altLang="en-US" sz="1600" b="1" dirty="0"/>
          </a:p>
        </p:txBody>
      </p:sp>
      <p:sp>
        <p:nvSpPr>
          <p:cNvPr id="3" name="スライド番号プレースホルダー 2"/>
          <p:cNvSpPr>
            <a:spLocks noGrp="1"/>
          </p:cNvSpPr>
          <p:nvPr>
            <p:ph type="sldNum" sz="quarter" idx="12"/>
          </p:nvPr>
        </p:nvSpPr>
        <p:spPr>
          <a:xfrm>
            <a:off x="6583542" y="6492875"/>
            <a:ext cx="2133600" cy="365125"/>
          </a:xfrm>
        </p:spPr>
        <p:txBody>
          <a:bodyPr/>
          <a:lstStyle/>
          <a:p>
            <a:fld id="{D2D8002D-B5B0-4BAC-B1F6-782DDCCE6D9C}" type="slidenum">
              <a:rPr kumimoji="1" lang="ja-JP" altLang="en-US" smtClean="0"/>
              <a:t>16</a:t>
            </a:fld>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145" y="2997965"/>
            <a:ext cx="2517866" cy="3036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626" y="3093090"/>
            <a:ext cx="3383280" cy="23042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角丸四角形 12"/>
          <p:cNvSpPr/>
          <p:nvPr/>
        </p:nvSpPr>
        <p:spPr>
          <a:xfrm>
            <a:off x="351200" y="1123165"/>
            <a:ext cx="8585615" cy="1740506"/>
          </a:xfrm>
          <a:prstGeom prst="roundRect">
            <a:avLst/>
          </a:prstGeom>
          <a:gradFill>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ja-JP" altLang="en-US" b="1" dirty="0">
                <a:solidFill>
                  <a:schemeClr val="accent1">
                    <a:lumMod val="50000"/>
                  </a:schemeClr>
                </a:solidFill>
              </a:rPr>
              <a:t>市内の飲食店</a:t>
            </a:r>
            <a:r>
              <a:rPr lang="en-US" altLang="ja-JP" b="1" dirty="0">
                <a:solidFill>
                  <a:schemeClr val="accent1">
                    <a:lumMod val="50000"/>
                  </a:schemeClr>
                </a:solidFill>
              </a:rPr>
              <a:t>35</a:t>
            </a:r>
            <a:r>
              <a:rPr lang="ja-JP" altLang="en-US" b="1" dirty="0">
                <a:solidFill>
                  <a:schemeClr val="accent1">
                    <a:lumMod val="50000"/>
                  </a:schemeClr>
                </a:solidFill>
              </a:rPr>
              <a:t>店舗（平成</a:t>
            </a:r>
            <a:r>
              <a:rPr lang="en-US" altLang="ja-JP" b="1" dirty="0">
                <a:solidFill>
                  <a:schemeClr val="accent1">
                    <a:lumMod val="50000"/>
                  </a:schemeClr>
                </a:solidFill>
              </a:rPr>
              <a:t>28</a:t>
            </a:r>
            <a:r>
              <a:rPr lang="ja-JP" altLang="en-US" b="1" dirty="0">
                <a:solidFill>
                  <a:schemeClr val="accent1">
                    <a:lumMod val="50000"/>
                  </a:schemeClr>
                </a:solidFill>
              </a:rPr>
              <a:t>年</a:t>
            </a:r>
            <a:r>
              <a:rPr lang="en-US" altLang="ja-JP" b="1" dirty="0">
                <a:solidFill>
                  <a:schemeClr val="accent1">
                    <a:lumMod val="50000"/>
                  </a:schemeClr>
                </a:solidFill>
              </a:rPr>
              <a:t>10</a:t>
            </a:r>
            <a:r>
              <a:rPr lang="ja-JP" altLang="en-US" b="1" dirty="0">
                <a:solidFill>
                  <a:schemeClr val="accent1">
                    <a:lumMod val="50000"/>
                  </a:schemeClr>
                </a:solidFill>
              </a:rPr>
              <a:t>月現在）が「いきいき元気メニュー」を提供</a:t>
            </a:r>
          </a:p>
          <a:p>
            <a:pPr lvl="1"/>
            <a:r>
              <a:rPr lang="ja-JP" altLang="en-US" b="1" dirty="0">
                <a:solidFill>
                  <a:schemeClr val="accent1">
                    <a:lumMod val="50000"/>
                  </a:schemeClr>
                </a:solidFill>
              </a:rPr>
              <a:t>ランチ（昼食時間帯）に限らず、夕食時間帯に提供している店舗があります。</a:t>
            </a:r>
            <a:endParaRPr lang="en-US" altLang="ja-JP" b="1" dirty="0">
              <a:solidFill>
                <a:schemeClr val="accent1">
                  <a:lumMod val="50000"/>
                </a:schemeClr>
              </a:solidFill>
            </a:endParaRPr>
          </a:p>
          <a:p>
            <a:pPr lvl="1"/>
            <a:r>
              <a:rPr lang="ja-JP" altLang="en-US" b="1" dirty="0">
                <a:solidFill>
                  <a:schemeClr val="accent1">
                    <a:lumMod val="50000"/>
                  </a:schemeClr>
                </a:solidFill>
              </a:rPr>
              <a:t>メニューは、和食・洋食・中華・パスタ・焼き肉・居酒屋などバラエティが</a:t>
            </a:r>
            <a:r>
              <a:rPr lang="ja-JP" altLang="en-US" b="1" dirty="0" smtClean="0">
                <a:solidFill>
                  <a:schemeClr val="accent1">
                    <a:lumMod val="50000"/>
                  </a:schemeClr>
                </a:solidFill>
              </a:rPr>
              <a:t>豊富</a:t>
            </a:r>
            <a:r>
              <a:rPr lang="ja-JP" altLang="en-US" b="1" dirty="0">
                <a:solidFill>
                  <a:schemeClr val="accent1">
                    <a:lumMod val="50000"/>
                  </a:schemeClr>
                </a:solidFill>
              </a:rPr>
              <a:t>で</a:t>
            </a:r>
            <a:endParaRPr lang="en-US" altLang="ja-JP" b="1" dirty="0">
              <a:solidFill>
                <a:schemeClr val="accent1">
                  <a:lumMod val="50000"/>
                </a:schemeClr>
              </a:solidFill>
            </a:endParaRPr>
          </a:p>
          <a:p>
            <a:pPr lvl="1"/>
            <a:r>
              <a:rPr lang="ja-JP" altLang="en-US" b="1" dirty="0">
                <a:solidFill>
                  <a:schemeClr val="accent1">
                    <a:lumMod val="50000"/>
                  </a:schemeClr>
                </a:solidFill>
              </a:rPr>
              <a:t>各店舗のテーブルなどで、ラミネート加工された「いきいき元気メニュー」が置かれており、市民がそのメニューを手にとって注文する機会があります。</a:t>
            </a:r>
            <a:endParaRPr lang="en-US" altLang="ja-JP" b="1" dirty="0">
              <a:solidFill>
                <a:schemeClr val="accent1">
                  <a:lumMod val="50000"/>
                </a:schemeClr>
              </a:solidFill>
            </a:endParaRPr>
          </a:p>
        </p:txBody>
      </p:sp>
      <p:sp>
        <p:nvSpPr>
          <p:cNvPr id="14" name="フリーフォーム 13"/>
          <p:cNvSpPr/>
          <p:nvPr/>
        </p:nvSpPr>
        <p:spPr>
          <a:xfrm>
            <a:off x="817576" y="836712"/>
            <a:ext cx="4618520" cy="441570"/>
          </a:xfrm>
          <a:custGeom>
            <a:avLst/>
            <a:gdLst>
              <a:gd name="connsiteX0" fmla="*/ 0 w 5595021"/>
              <a:gd name="connsiteY0" fmla="*/ 78722 h 472320"/>
              <a:gd name="connsiteX1" fmla="*/ 78722 w 5595021"/>
              <a:gd name="connsiteY1" fmla="*/ 0 h 472320"/>
              <a:gd name="connsiteX2" fmla="*/ 5516299 w 5595021"/>
              <a:gd name="connsiteY2" fmla="*/ 0 h 472320"/>
              <a:gd name="connsiteX3" fmla="*/ 5595021 w 5595021"/>
              <a:gd name="connsiteY3" fmla="*/ 78722 h 472320"/>
              <a:gd name="connsiteX4" fmla="*/ 5595021 w 5595021"/>
              <a:gd name="connsiteY4" fmla="*/ 393598 h 472320"/>
              <a:gd name="connsiteX5" fmla="*/ 5516299 w 5595021"/>
              <a:gd name="connsiteY5" fmla="*/ 472320 h 472320"/>
              <a:gd name="connsiteX6" fmla="*/ 78722 w 5595021"/>
              <a:gd name="connsiteY6" fmla="*/ 472320 h 472320"/>
              <a:gd name="connsiteX7" fmla="*/ 0 w 5595021"/>
              <a:gd name="connsiteY7" fmla="*/ 393598 h 472320"/>
              <a:gd name="connsiteX8" fmla="*/ 0 w 5595021"/>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021" h="472320">
                <a:moveTo>
                  <a:pt x="0" y="78722"/>
                </a:moveTo>
                <a:cubicBezTo>
                  <a:pt x="0" y="35245"/>
                  <a:pt x="35245" y="0"/>
                  <a:pt x="78722" y="0"/>
                </a:cubicBezTo>
                <a:lnTo>
                  <a:pt x="5516299" y="0"/>
                </a:lnTo>
                <a:cubicBezTo>
                  <a:pt x="5559776" y="0"/>
                  <a:pt x="5595021" y="35245"/>
                  <a:pt x="5595021" y="78722"/>
                </a:cubicBezTo>
                <a:lnTo>
                  <a:pt x="5595021" y="393598"/>
                </a:lnTo>
                <a:cubicBezTo>
                  <a:pt x="5595021" y="437075"/>
                  <a:pt x="5559776" y="472320"/>
                  <a:pt x="5516299" y="472320"/>
                </a:cubicBezTo>
                <a:lnTo>
                  <a:pt x="78722" y="472320"/>
                </a:lnTo>
                <a:cubicBezTo>
                  <a:pt x="35245" y="472320"/>
                  <a:pt x="0" y="437075"/>
                  <a:pt x="0" y="393598"/>
                </a:cubicBezTo>
                <a:lnTo>
                  <a:pt x="0" y="78722"/>
                </a:lnTo>
                <a:close/>
              </a:path>
            </a:pathLst>
          </a:custGeom>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535" tIns="23057" rIns="234535" bIns="23057" numCol="1" spcCol="1270" anchor="ctr" anchorCtr="0">
            <a:noAutofit/>
          </a:bodyPr>
          <a:lstStyle/>
          <a:p>
            <a:pPr lvl="0" algn="l" defTabSz="711200">
              <a:lnSpc>
                <a:spcPct val="90000"/>
              </a:lnSpc>
              <a:spcBef>
                <a:spcPct val="0"/>
              </a:spcBef>
              <a:spcAft>
                <a:spcPct val="35000"/>
              </a:spcAft>
            </a:pPr>
            <a:r>
              <a:rPr kumimoji="1" lang="ja-JP" altLang="en-US" sz="2000" kern="1200" dirty="0" smtClean="0">
                <a:solidFill>
                  <a:schemeClr val="bg1"/>
                </a:solidFill>
              </a:rPr>
              <a:t>東海市の「食生活ステーション」の特徴</a:t>
            </a:r>
            <a:endParaRPr kumimoji="1" lang="ja-JP" altLang="en-US" sz="2000" kern="1200" dirty="0">
              <a:solidFill>
                <a:schemeClr val="bg1"/>
              </a:solidFill>
            </a:endParaRPr>
          </a:p>
        </p:txBody>
      </p:sp>
      <p:sp>
        <p:nvSpPr>
          <p:cNvPr id="15" name="角丸四角形吹き出し 14"/>
          <p:cNvSpPr/>
          <p:nvPr/>
        </p:nvSpPr>
        <p:spPr>
          <a:xfrm>
            <a:off x="2846145" y="6164790"/>
            <a:ext cx="2614430" cy="510647"/>
          </a:xfrm>
          <a:prstGeom prst="wedgeRoundRectCallout">
            <a:avLst>
              <a:gd name="adj1" fmla="val 3717"/>
              <a:gd name="adj2" fmla="val -101071"/>
              <a:gd name="adj3" fmla="val 16667"/>
            </a:avLst>
          </a:prstGeom>
          <a:solidFill>
            <a:schemeClr val="tx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rPr>
              <a:t>ラミネート加工メニューの例</a:t>
            </a:r>
            <a:endParaRPr kumimoji="1" lang="ja-JP" altLang="en-US" b="1" dirty="0"/>
          </a:p>
        </p:txBody>
      </p:sp>
      <p:sp>
        <p:nvSpPr>
          <p:cNvPr id="23" name="角丸四角形吹き出し 22"/>
          <p:cNvSpPr/>
          <p:nvPr/>
        </p:nvSpPr>
        <p:spPr>
          <a:xfrm>
            <a:off x="6372200" y="5561164"/>
            <a:ext cx="2268129" cy="472872"/>
          </a:xfrm>
          <a:prstGeom prst="wedgeRoundRectCallout">
            <a:avLst>
              <a:gd name="adj1" fmla="val -4186"/>
              <a:gd name="adj2" fmla="val -132731"/>
              <a:gd name="adj3" fmla="val 16667"/>
            </a:avLst>
          </a:prstGeom>
          <a:solidFill>
            <a:schemeClr val="tx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rPr>
              <a:t>提供メニューの例</a:t>
            </a:r>
            <a:endParaRPr kumimoji="1" lang="ja-JP" altLang="en-US" b="1" dirty="0"/>
          </a:p>
        </p:txBody>
      </p:sp>
    </p:spTree>
    <p:extLst>
      <p:ext uri="{BB962C8B-B14F-4D97-AF65-F5344CB8AC3E}">
        <p14:creationId xmlns:p14="http://schemas.microsoft.com/office/powerpoint/2010/main" val="535757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anim calcmode="lin" valueType="num">
                                      <p:cBhvr>
                                        <p:cTn id="47" dur="500" fill="hold"/>
                                        <p:tgtEl>
                                          <p:spTgt spid="23"/>
                                        </p:tgtEl>
                                        <p:attrNameLst>
                                          <p:attrName>ppt_x</p:attrName>
                                        </p:attrNameLst>
                                      </p:cBhvr>
                                      <p:tavLst>
                                        <p:tav tm="0">
                                          <p:val>
                                            <p:strVal val="#ppt_x"/>
                                          </p:val>
                                        </p:tav>
                                        <p:tav tm="100000">
                                          <p:val>
                                            <p:strVal val="#ppt_x"/>
                                          </p:val>
                                        </p:tav>
                                      </p:tavLst>
                                    </p:anim>
                                    <p:anim calcmode="lin" valueType="num">
                                      <p:cBhvr>
                                        <p:cTn id="4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21" grpId="0"/>
      <p:bldP spid="13" grpId="0" animBg="1"/>
      <p:bldP spid="14" grpId="0" animBg="1"/>
      <p:bldP spid="15"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939789" y="116632"/>
            <a:ext cx="3416187" cy="47667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defPPr>
              <a:defRPr lang="ja-JP"/>
            </a:defPPr>
            <a:lvl1pPr>
              <a:spcBef>
                <a:spcPct val="0"/>
              </a:spcBef>
              <a:buNone/>
              <a:defRPr sz="2400">
                <a:solidFill>
                  <a:schemeClr val="accent2"/>
                </a:solidFill>
                <a:latin typeface="+mj-lt"/>
                <a:ea typeface="+mj-ea"/>
                <a:cs typeface="+mj-cs"/>
              </a:defRPr>
            </a:lvl1pPr>
          </a:lstStyle>
          <a:p>
            <a:r>
              <a:rPr lang="ja-JP" altLang="en-US" dirty="0"/>
              <a:t>７　先進事例（３）</a:t>
            </a:r>
          </a:p>
        </p:txBody>
      </p:sp>
      <p:sp>
        <p:nvSpPr>
          <p:cNvPr id="8" name="タイトル 1"/>
          <p:cNvSpPr txBox="1">
            <a:spLocks/>
          </p:cNvSpPr>
          <p:nvPr/>
        </p:nvSpPr>
        <p:spPr>
          <a:xfrm>
            <a:off x="539552" y="1256054"/>
            <a:ext cx="8473497" cy="2250616"/>
          </a:xfrm>
          <a:prstGeom prst="roundRect">
            <a:avLst>
              <a:gd name="adj" fmla="val 6500"/>
            </a:avLst>
          </a:prstGeom>
          <a:gradFill>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cmpd="sng">
            <a:noFill/>
            <a:prstDash val="solid"/>
          </a:ln>
          <a:scene3d>
            <a:camera prst="orthographicFront"/>
            <a:lightRig rig="threePt" dir="t"/>
          </a:scene3d>
          <a:sp3d>
            <a:bevelT/>
          </a:sp3d>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6400" b="1" dirty="0" smtClean="0"/>
          </a:p>
          <a:p>
            <a:pPr algn="l"/>
            <a:endParaRPr lang="en-US" altLang="ja-JP" sz="6400" b="1" dirty="0" smtClean="0">
              <a:solidFill>
                <a:schemeClr val="accent1">
                  <a:lumMod val="50000"/>
                </a:schemeClr>
              </a:solidFill>
            </a:endParaRPr>
          </a:p>
          <a:p>
            <a:pPr algn="l"/>
            <a:r>
              <a:rPr lang="ja-JP" altLang="en-US" sz="6400" b="1" dirty="0" smtClean="0">
                <a:solidFill>
                  <a:schemeClr val="accent1">
                    <a:lumMod val="50000"/>
                  </a:schemeClr>
                </a:solidFill>
              </a:rPr>
              <a:t>徳島県</a:t>
            </a:r>
            <a:r>
              <a:rPr lang="ja-JP" altLang="en-US" sz="6400" b="1" dirty="0">
                <a:solidFill>
                  <a:schemeClr val="accent1">
                    <a:lumMod val="50000"/>
                  </a:schemeClr>
                </a:solidFill>
              </a:rPr>
              <a:t>では，平成５年から平成１８年にかけて，１４年連続して「糖尿病死亡率全国ワースト１位」が続いていました。そこで，県は，平成１７年１１月に県医師会と共同で</a:t>
            </a:r>
            <a:r>
              <a:rPr lang="ja-JP" altLang="en-US" sz="6400" b="1" dirty="0">
                <a:solidFill>
                  <a:srgbClr val="C00000"/>
                </a:solidFill>
              </a:rPr>
              <a:t>「糖尿病緊急事態宣言」</a:t>
            </a:r>
            <a:r>
              <a:rPr lang="ja-JP" altLang="en-US" sz="6400" b="1" dirty="0">
                <a:solidFill>
                  <a:schemeClr val="accent1">
                    <a:lumMod val="50000"/>
                  </a:schemeClr>
                </a:solidFill>
              </a:rPr>
              <a:t>を行い，県民の皆様に対して注意を喚起するとともに，平成１８年</a:t>
            </a:r>
            <a:r>
              <a:rPr lang="en-US" altLang="ja-JP" sz="6400" b="1" dirty="0">
                <a:solidFill>
                  <a:schemeClr val="accent1">
                    <a:lumMod val="50000"/>
                  </a:schemeClr>
                </a:solidFill>
              </a:rPr>
              <a:t>1</a:t>
            </a:r>
            <a:r>
              <a:rPr lang="ja-JP" altLang="en-US" sz="6400" b="1" dirty="0">
                <a:solidFill>
                  <a:schemeClr val="accent1">
                    <a:lumMod val="50000"/>
                  </a:schemeClr>
                </a:solidFill>
              </a:rPr>
              <a:t>月には，「みんなでつくろう！健康とくしま県民会議」を設立し，県民総ぐるみによる健康づくりに関する取り組みを進めています。平成１９年には糖尿病死亡率は全国第７位と改善傾向がみられ，平成２０年から平成２５年にかけて，またもや連続で「全国ワースト１位」となりましたが，</a:t>
            </a:r>
            <a:r>
              <a:rPr lang="ja-JP" altLang="en-US" sz="6400" b="1" dirty="0">
                <a:solidFill>
                  <a:srgbClr val="C00000"/>
                </a:solidFill>
              </a:rPr>
              <a:t>平成２６年，平成</a:t>
            </a:r>
            <a:r>
              <a:rPr lang="ja-JP" altLang="en-US" sz="6400" b="1" dirty="0" smtClean="0">
                <a:solidFill>
                  <a:srgbClr val="C00000"/>
                </a:solidFill>
              </a:rPr>
              <a:t>２７年は</a:t>
            </a:r>
            <a:r>
              <a:rPr lang="ja-JP" altLang="en-US" sz="6400" b="1" dirty="0">
                <a:solidFill>
                  <a:srgbClr val="C00000"/>
                </a:solidFill>
              </a:rPr>
              <a:t>全国第７位，全国第５位となり，ワースト１位を脱却しました</a:t>
            </a:r>
            <a:r>
              <a:rPr lang="ja-JP" altLang="en-US" sz="6400" b="1" dirty="0" smtClean="0">
                <a:solidFill>
                  <a:srgbClr val="C00000"/>
                </a:solidFill>
              </a:rPr>
              <a:t>。</a:t>
            </a:r>
            <a:r>
              <a:rPr lang="ja-JP" altLang="en-US" sz="6400" b="1" dirty="0" smtClean="0">
                <a:solidFill>
                  <a:schemeClr val="accent1">
                    <a:lumMod val="50000"/>
                  </a:schemeClr>
                </a:solidFill>
              </a:rPr>
              <a:t>糖尿病</a:t>
            </a:r>
            <a:r>
              <a:rPr lang="ja-JP" altLang="en-US" sz="6400" b="1" dirty="0">
                <a:solidFill>
                  <a:schemeClr val="accent1">
                    <a:lumMod val="50000"/>
                  </a:schemeClr>
                </a:solidFill>
              </a:rPr>
              <a:t>対策は，行政・関係機関・関係団体等で連携を図りながら，県民一人ひとりが取り組む必要があります</a:t>
            </a:r>
            <a:r>
              <a:rPr lang="ja-JP" altLang="en-US" sz="6400" b="1" dirty="0" smtClean="0">
                <a:solidFill>
                  <a:schemeClr val="accent1">
                    <a:lumMod val="50000"/>
                  </a:schemeClr>
                </a:solidFill>
              </a:rPr>
              <a:t>。これ</a:t>
            </a:r>
            <a:r>
              <a:rPr lang="ja-JP" altLang="en-US" sz="6400" b="1" dirty="0">
                <a:solidFill>
                  <a:schemeClr val="accent1">
                    <a:lumMod val="50000"/>
                  </a:schemeClr>
                </a:solidFill>
              </a:rPr>
              <a:t>までの取り組みを一層強化し，皆が一体となって，徳島県の糖尿病克服対策を進めていきましょう</a:t>
            </a:r>
            <a:r>
              <a:rPr lang="ja-JP" altLang="en-US" sz="6400" b="1" dirty="0" smtClean="0">
                <a:solidFill>
                  <a:schemeClr val="accent1">
                    <a:lumMod val="50000"/>
                  </a:schemeClr>
                </a:solidFill>
              </a:rPr>
              <a:t>。</a:t>
            </a:r>
            <a:endParaRPr lang="ja-JP" altLang="en-US" sz="6400" b="1" dirty="0">
              <a:solidFill>
                <a:schemeClr val="accent1">
                  <a:lumMod val="50000"/>
                </a:schemeClr>
              </a:solidFill>
            </a:endParaRPr>
          </a:p>
          <a:p>
            <a:pPr algn="l"/>
            <a:endParaRPr lang="en-US" altLang="ja-JP" sz="6800" dirty="0" smtClean="0">
              <a:solidFill>
                <a:prstClr val="black"/>
              </a:solidFill>
            </a:endParaRPr>
          </a:p>
          <a:p>
            <a:pPr algn="l"/>
            <a:endParaRPr lang="ja-JP" altLang="en-US" sz="2000" dirty="0">
              <a:solidFill>
                <a:prstClr val="black"/>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17</a:t>
            </a:fld>
            <a:endParaRPr kumimoji="1" lang="ja-JP" altLang="en-US" dirty="0"/>
          </a:p>
        </p:txBody>
      </p:sp>
      <p:sp>
        <p:nvSpPr>
          <p:cNvPr id="7" name="テキスト ボックス 6"/>
          <p:cNvSpPr txBox="1"/>
          <p:nvPr/>
        </p:nvSpPr>
        <p:spPr>
          <a:xfrm>
            <a:off x="939789" y="620688"/>
            <a:ext cx="4392488" cy="369332"/>
          </a:xfrm>
          <a:prstGeom prst="rect">
            <a:avLst/>
          </a:prstGeom>
          <a:noFill/>
        </p:spPr>
        <p:txBody>
          <a:bodyPr wrap="square" rtlCol="0">
            <a:spAutoFit/>
          </a:bodyPr>
          <a:lstStyle/>
          <a:p>
            <a:r>
              <a:rPr lang="ja-JP" altLang="en-US" dirty="0">
                <a:solidFill>
                  <a:prstClr val="black"/>
                </a:solidFill>
                <a:latin typeface="ＭＳ Ｐゴシック"/>
              </a:rPr>
              <a:t>（</a:t>
            </a:r>
            <a:r>
              <a:rPr lang="en-US" altLang="ja-JP" dirty="0">
                <a:solidFill>
                  <a:prstClr val="black"/>
                </a:solidFill>
                <a:latin typeface="ＭＳ Ｐゴシック"/>
              </a:rPr>
              <a:t>3</a:t>
            </a:r>
            <a:r>
              <a:rPr lang="ja-JP" altLang="en-US" dirty="0">
                <a:solidFill>
                  <a:prstClr val="black"/>
                </a:solidFill>
                <a:latin typeface="ＭＳ Ｐゴシック"/>
              </a:rPr>
              <a:t>）徳島県徳島市の事例</a:t>
            </a:r>
            <a:endParaRPr lang="en-US" altLang="ja-JP" dirty="0">
              <a:solidFill>
                <a:prstClr val="black"/>
              </a:solidFill>
              <a:latin typeface="ＭＳ Ｐゴシック"/>
            </a:endParaRPr>
          </a:p>
        </p:txBody>
      </p:sp>
      <p:sp>
        <p:nvSpPr>
          <p:cNvPr id="5" name="曲折矢印 4"/>
          <p:cNvSpPr/>
          <p:nvPr/>
        </p:nvSpPr>
        <p:spPr>
          <a:xfrm flipV="1">
            <a:off x="1835696" y="3506668"/>
            <a:ext cx="2040984" cy="2946667"/>
          </a:xfrm>
          <a:prstGeom prst="bentArrow">
            <a:avLst>
              <a:gd name="adj1" fmla="val 21547"/>
              <a:gd name="adj2" fmla="val 19449"/>
              <a:gd name="adj3" fmla="val 22742"/>
              <a:gd name="adj4" fmla="val 31353"/>
            </a:avLst>
          </a:prstGeom>
          <a:solidFill>
            <a:schemeClr val="accent3">
              <a:lumMod val="20000"/>
              <a:lumOff val="80000"/>
            </a:schemeClr>
          </a:solidFill>
          <a:ln>
            <a:solidFill>
              <a:srgbClr val="00A24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b="1">
              <a:solidFill>
                <a:srgbClr val="00A249"/>
              </a:solidFill>
            </a:endParaRPr>
          </a:p>
        </p:txBody>
      </p:sp>
      <p:sp>
        <p:nvSpPr>
          <p:cNvPr id="10" name="角丸四角形 9"/>
          <p:cNvSpPr/>
          <p:nvPr/>
        </p:nvSpPr>
        <p:spPr>
          <a:xfrm>
            <a:off x="3876681" y="3795973"/>
            <a:ext cx="4871783" cy="2657364"/>
          </a:xfrm>
          <a:prstGeom prst="roundRect">
            <a:avLst>
              <a:gd name="adj" fmla="val 7402"/>
            </a:avLst>
          </a:prstGeom>
          <a:gradFill>
            <a:gsLst>
              <a:gs pos="0">
                <a:schemeClr val="lt1">
                  <a:hueOff val="0"/>
                  <a:satOff val="0"/>
                  <a:lumOff val="0"/>
                  <a:alphaOff val="0"/>
                  <a:shade val="51000"/>
                  <a:satMod val="130000"/>
                </a:schemeClr>
              </a:gs>
              <a:gs pos="56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ja-JP" altLang="en-US" sz="1600" b="1" dirty="0">
                <a:solidFill>
                  <a:schemeClr val="accent1">
                    <a:lumMod val="50000"/>
                  </a:schemeClr>
                </a:solidFill>
                <a:latin typeface="+mj-lt"/>
                <a:ea typeface="+mj-ea"/>
                <a:cs typeface="+mj-cs"/>
              </a:rPr>
              <a:t>その一つとして、徳島県では</a:t>
            </a:r>
            <a:endParaRPr lang="en-US" altLang="ja-JP" sz="1600" b="1" dirty="0">
              <a:solidFill>
                <a:schemeClr val="accent1">
                  <a:lumMod val="50000"/>
                </a:schemeClr>
              </a:solidFill>
              <a:latin typeface="+mj-lt"/>
              <a:ea typeface="+mj-ea"/>
              <a:cs typeface="+mj-cs"/>
            </a:endParaRPr>
          </a:p>
          <a:p>
            <a:pPr lvl="0"/>
            <a:r>
              <a:rPr lang="ja-JP" altLang="en-US" sz="1600" b="1" dirty="0">
                <a:solidFill>
                  <a:schemeClr val="accent1">
                    <a:lumMod val="50000"/>
                  </a:schemeClr>
                </a:solidFill>
                <a:latin typeface="+mj-lt"/>
                <a:ea typeface="+mj-ea"/>
                <a:cs typeface="+mj-cs"/>
              </a:rPr>
              <a:t>全国の野菜摂取量の目標値に</a:t>
            </a:r>
            <a:endParaRPr lang="en-US" altLang="ja-JP" sz="1600" b="1" dirty="0">
              <a:solidFill>
                <a:schemeClr val="accent1">
                  <a:lumMod val="50000"/>
                </a:schemeClr>
              </a:solidFill>
              <a:latin typeface="+mj-lt"/>
              <a:ea typeface="+mj-ea"/>
              <a:cs typeface="+mj-cs"/>
            </a:endParaRPr>
          </a:p>
          <a:p>
            <a:pPr lvl="0"/>
            <a:r>
              <a:rPr lang="en-US" altLang="ja-JP" sz="1600" b="1" dirty="0">
                <a:solidFill>
                  <a:schemeClr val="accent1">
                    <a:lumMod val="50000"/>
                  </a:schemeClr>
                </a:solidFill>
                <a:latin typeface="+mj-lt"/>
                <a:ea typeface="+mj-ea"/>
                <a:cs typeface="+mj-cs"/>
              </a:rPr>
              <a:t>100</a:t>
            </a:r>
            <a:r>
              <a:rPr lang="ja-JP" altLang="en-US" sz="1600" b="1" dirty="0">
                <a:solidFill>
                  <a:schemeClr val="accent1">
                    <a:lumMod val="50000"/>
                  </a:schemeClr>
                </a:solidFill>
                <a:latin typeface="+mj-lt"/>
                <a:ea typeface="+mj-ea"/>
                <a:cs typeface="+mj-cs"/>
              </a:rPr>
              <a:t>ｇ足りない現状があったこと</a:t>
            </a:r>
            <a:endParaRPr lang="en-US" altLang="ja-JP" sz="1600" b="1" dirty="0">
              <a:solidFill>
                <a:schemeClr val="accent1">
                  <a:lumMod val="50000"/>
                </a:schemeClr>
              </a:solidFill>
              <a:latin typeface="+mj-lt"/>
              <a:ea typeface="+mj-ea"/>
              <a:cs typeface="+mj-cs"/>
            </a:endParaRPr>
          </a:p>
          <a:p>
            <a:pPr lvl="0"/>
            <a:r>
              <a:rPr lang="ja-JP" altLang="en-US" sz="1600" b="1" dirty="0">
                <a:solidFill>
                  <a:schemeClr val="accent1">
                    <a:lumMod val="50000"/>
                  </a:schemeClr>
                </a:solidFill>
                <a:latin typeface="+mj-lt"/>
                <a:ea typeface="+mj-ea"/>
                <a:cs typeface="+mj-cs"/>
              </a:rPr>
              <a:t>から、徳島市では、家庭で手軽</a:t>
            </a:r>
            <a:endParaRPr lang="en-US" altLang="ja-JP" sz="1600" b="1" dirty="0">
              <a:solidFill>
                <a:schemeClr val="accent1">
                  <a:lumMod val="50000"/>
                </a:schemeClr>
              </a:solidFill>
              <a:latin typeface="+mj-lt"/>
              <a:ea typeface="+mj-ea"/>
              <a:cs typeface="+mj-cs"/>
            </a:endParaRPr>
          </a:p>
          <a:p>
            <a:pPr lvl="0"/>
            <a:r>
              <a:rPr lang="ja-JP" altLang="en-US" sz="1600" b="1" dirty="0">
                <a:solidFill>
                  <a:schemeClr val="accent1">
                    <a:lumMod val="50000"/>
                  </a:schemeClr>
                </a:solidFill>
                <a:latin typeface="+mj-lt"/>
                <a:ea typeface="+mj-ea"/>
                <a:cs typeface="+mj-cs"/>
              </a:rPr>
              <a:t>に調理できておいしい野菜のレ</a:t>
            </a:r>
            <a:endParaRPr lang="en-US" altLang="ja-JP" sz="1600" b="1" dirty="0">
              <a:solidFill>
                <a:schemeClr val="accent1">
                  <a:lumMod val="50000"/>
                </a:schemeClr>
              </a:solidFill>
              <a:latin typeface="+mj-lt"/>
              <a:ea typeface="+mj-ea"/>
              <a:cs typeface="+mj-cs"/>
            </a:endParaRPr>
          </a:p>
          <a:p>
            <a:pPr lvl="0"/>
            <a:r>
              <a:rPr lang="ja-JP" altLang="en-US" sz="1600" b="1" dirty="0">
                <a:solidFill>
                  <a:schemeClr val="accent1">
                    <a:lumMod val="50000"/>
                  </a:schemeClr>
                </a:solidFill>
                <a:latin typeface="+mj-lt"/>
                <a:ea typeface="+mj-ea"/>
                <a:cs typeface="+mj-cs"/>
              </a:rPr>
              <a:t>シピを募集し、それらを紹介した</a:t>
            </a:r>
            <a:endParaRPr lang="en-US" altLang="ja-JP" sz="1600" b="1" dirty="0">
              <a:solidFill>
                <a:schemeClr val="accent1">
                  <a:lumMod val="50000"/>
                </a:schemeClr>
              </a:solidFill>
              <a:latin typeface="+mj-lt"/>
              <a:ea typeface="+mj-ea"/>
              <a:cs typeface="+mj-cs"/>
            </a:endParaRPr>
          </a:p>
          <a:p>
            <a:pPr lvl="0"/>
            <a:r>
              <a:rPr lang="ja-JP" altLang="en-US" sz="1600" b="1" dirty="0">
                <a:solidFill>
                  <a:schemeClr val="accent1">
                    <a:lumMod val="50000"/>
                  </a:schemeClr>
                </a:solidFill>
                <a:latin typeface="+mj-lt"/>
                <a:ea typeface="+mj-ea"/>
                <a:cs typeface="+mj-cs"/>
              </a:rPr>
              <a:t>「野菜で百菜プロジェクト</a:t>
            </a:r>
            <a:endParaRPr lang="en-US" altLang="ja-JP" sz="1600" b="1" dirty="0">
              <a:solidFill>
                <a:schemeClr val="accent1">
                  <a:lumMod val="50000"/>
                </a:schemeClr>
              </a:solidFill>
              <a:latin typeface="+mj-lt"/>
              <a:ea typeface="+mj-ea"/>
              <a:cs typeface="+mj-cs"/>
            </a:endParaRPr>
          </a:p>
          <a:p>
            <a:pPr lvl="0"/>
            <a:r>
              <a:rPr lang="ja-JP" altLang="en-US" sz="1600" b="1" dirty="0">
                <a:solidFill>
                  <a:schemeClr val="accent1">
                    <a:lumMod val="50000"/>
                  </a:schemeClr>
                </a:solidFill>
                <a:latin typeface="+mj-lt"/>
                <a:ea typeface="+mj-ea"/>
                <a:cs typeface="+mj-cs"/>
              </a:rPr>
              <a:t>いつもの野菜</a:t>
            </a:r>
            <a:r>
              <a:rPr lang="en-US" altLang="ja-JP" sz="1600" b="1" dirty="0">
                <a:solidFill>
                  <a:schemeClr val="accent1">
                    <a:lumMod val="50000"/>
                  </a:schemeClr>
                </a:solidFill>
                <a:latin typeface="+mj-lt"/>
                <a:ea typeface="+mj-ea"/>
                <a:cs typeface="+mj-cs"/>
              </a:rPr>
              <a:t>de</a:t>
            </a:r>
            <a:r>
              <a:rPr lang="ja-JP" altLang="en-US" sz="1600" b="1" dirty="0">
                <a:solidFill>
                  <a:schemeClr val="accent1">
                    <a:lumMod val="50000"/>
                  </a:schemeClr>
                </a:solidFill>
                <a:latin typeface="+mj-lt"/>
                <a:ea typeface="+mj-ea"/>
                <a:cs typeface="+mj-cs"/>
              </a:rPr>
              <a:t>楽笑レシピ</a:t>
            </a:r>
            <a:endParaRPr lang="en-US" altLang="ja-JP" sz="1600" b="1" dirty="0">
              <a:solidFill>
                <a:schemeClr val="accent1">
                  <a:lumMod val="50000"/>
                </a:schemeClr>
              </a:solidFill>
              <a:latin typeface="+mj-lt"/>
              <a:ea typeface="+mj-ea"/>
              <a:cs typeface="+mj-cs"/>
            </a:endParaRPr>
          </a:p>
          <a:p>
            <a:pPr lvl="0"/>
            <a:r>
              <a:rPr lang="ja-JP" altLang="en-US" sz="1600" b="1" dirty="0">
                <a:solidFill>
                  <a:schemeClr val="accent1">
                    <a:lumMod val="50000"/>
                  </a:schemeClr>
                </a:solidFill>
                <a:latin typeface="+mj-lt"/>
                <a:ea typeface="+mj-ea"/>
                <a:cs typeface="+mj-cs"/>
              </a:rPr>
              <a:t>毎日＋</a:t>
            </a:r>
            <a:r>
              <a:rPr lang="en-US" altLang="ja-JP" sz="1600" b="1" dirty="0">
                <a:solidFill>
                  <a:schemeClr val="accent1">
                    <a:lumMod val="50000"/>
                  </a:schemeClr>
                </a:solidFill>
                <a:latin typeface="+mj-lt"/>
                <a:ea typeface="+mj-ea"/>
                <a:cs typeface="+mj-cs"/>
              </a:rPr>
              <a:t>100g</a:t>
            </a:r>
            <a:r>
              <a:rPr lang="ja-JP" altLang="en-US" sz="1600" b="1" dirty="0">
                <a:solidFill>
                  <a:schemeClr val="accent1">
                    <a:lumMod val="50000"/>
                  </a:schemeClr>
                </a:solidFill>
                <a:latin typeface="+mj-lt"/>
                <a:ea typeface="+mj-ea"/>
                <a:cs typeface="+mj-cs"/>
              </a:rPr>
              <a:t>」</a:t>
            </a:r>
            <a:endParaRPr lang="en-US" altLang="ja-JP" sz="1600" b="1" dirty="0">
              <a:solidFill>
                <a:schemeClr val="accent1">
                  <a:lumMod val="50000"/>
                </a:schemeClr>
              </a:solidFill>
              <a:latin typeface="+mj-lt"/>
              <a:ea typeface="+mj-ea"/>
              <a:cs typeface="+mj-cs"/>
            </a:endParaRPr>
          </a:p>
          <a:p>
            <a:pPr lvl="0"/>
            <a:r>
              <a:rPr lang="ja-JP" altLang="en-US" sz="1600" b="1" dirty="0">
                <a:solidFill>
                  <a:schemeClr val="accent1">
                    <a:lumMod val="50000"/>
                  </a:schemeClr>
                </a:solidFill>
                <a:latin typeface="+mj-lt"/>
                <a:ea typeface="+mj-ea"/>
                <a:cs typeface="+mj-cs"/>
              </a:rPr>
              <a:t>という冊子を市民に配付しました。</a:t>
            </a:r>
            <a:endParaRPr lang="en-US" altLang="ja-JP" sz="1600" b="1" dirty="0">
              <a:solidFill>
                <a:schemeClr val="accent1">
                  <a:lumMod val="50000"/>
                </a:schemeClr>
              </a:solidFill>
              <a:latin typeface="+mj-lt"/>
              <a:ea typeface="+mj-ea"/>
              <a:cs typeface="+mj-cs"/>
            </a:endParaRP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2847" y="3883907"/>
            <a:ext cx="1753130" cy="245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 12"/>
          <p:cNvSpPr/>
          <p:nvPr/>
        </p:nvSpPr>
        <p:spPr>
          <a:xfrm>
            <a:off x="1174664" y="971115"/>
            <a:ext cx="4236748" cy="425234"/>
          </a:xfrm>
          <a:prstGeom prst="roundRect">
            <a:avLst/>
          </a:prstGeom>
          <a:solidFill>
            <a:srgbClr val="578BC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rPr>
              <a:t>徳島県のＨＰ（平成</a:t>
            </a:r>
            <a:r>
              <a:rPr lang="en-US" altLang="ja-JP" dirty="0">
                <a:solidFill>
                  <a:schemeClr val="bg1"/>
                </a:solidFill>
              </a:rPr>
              <a:t>28</a:t>
            </a:r>
            <a:r>
              <a:rPr lang="ja-JP" altLang="en-US" dirty="0">
                <a:solidFill>
                  <a:schemeClr val="bg1"/>
                </a:solidFill>
              </a:rPr>
              <a:t>年</a:t>
            </a:r>
            <a:r>
              <a:rPr lang="en-US" altLang="ja-JP" dirty="0">
                <a:solidFill>
                  <a:schemeClr val="bg1"/>
                </a:solidFill>
              </a:rPr>
              <a:t>12</a:t>
            </a:r>
            <a:r>
              <a:rPr lang="ja-JP" altLang="en-US" dirty="0">
                <a:solidFill>
                  <a:schemeClr val="bg1"/>
                </a:solidFill>
              </a:rPr>
              <a:t>月現在</a:t>
            </a:r>
            <a:r>
              <a:rPr lang="ja-JP" altLang="en-US" dirty="0" smtClean="0">
                <a:solidFill>
                  <a:schemeClr val="bg1"/>
                </a:solidFill>
              </a:rPr>
              <a:t>）より抄</a:t>
            </a:r>
            <a:endParaRPr lang="en-US" altLang="ja-JP" dirty="0">
              <a:solidFill>
                <a:schemeClr val="bg1"/>
              </a:solidFill>
            </a:endParaRPr>
          </a:p>
        </p:txBody>
      </p:sp>
      <p:sp>
        <p:nvSpPr>
          <p:cNvPr id="11" name="タイトル 1"/>
          <p:cNvSpPr txBox="1">
            <a:spLocks/>
          </p:cNvSpPr>
          <p:nvPr/>
        </p:nvSpPr>
        <p:spPr>
          <a:xfrm>
            <a:off x="323528" y="3791609"/>
            <a:ext cx="3240360" cy="1725623"/>
          </a:xfrm>
          <a:prstGeom prst="roundRect">
            <a:avLst>
              <a:gd name="adj" fmla="val 11287"/>
            </a:avLst>
          </a:prstGeom>
          <a:gradFill>
            <a:gsLst>
              <a:gs pos="0">
                <a:schemeClr val="lt1">
                  <a:hueOff val="0"/>
                  <a:satOff val="0"/>
                  <a:lumOff val="0"/>
                  <a:alphaOff val="0"/>
                  <a:shade val="51000"/>
                  <a:satMod val="130000"/>
                </a:schemeClr>
              </a:gs>
              <a:gs pos="56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19050" cmpd="sng">
            <a:noFill/>
            <a:prstDash val="solid"/>
          </a:ln>
          <a:scene3d>
            <a:camera prst="orthographicFront"/>
            <a:lightRig rig="threePt" dir="t"/>
          </a:scene3d>
          <a:sp3d>
            <a:bevelT/>
          </a:sp3d>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b="1" dirty="0">
                <a:solidFill>
                  <a:schemeClr val="accent1">
                    <a:lumMod val="50000"/>
                  </a:schemeClr>
                </a:solidFill>
              </a:rPr>
              <a:t>徳島市の人口は、徳島県の約</a:t>
            </a:r>
            <a:r>
              <a:rPr lang="en-US" altLang="ja-JP" sz="1600" b="1" dirty="0">
                <a:solidFill>
                  <a:schemeClr val="accent1">
                    <a:lumMod val="50000"/>
                  </a:schemeClr>
                </a:solidFill>
              </a:rPr>
              <a:t>3</a:t>
            </a:r>
            <a:r>
              <a:rPr lang="ja-JP" altLang="en-US" sz="1600" b="1" dirty="0">
                <a:solidFill>
                  <a:schemeClr val="accent1">
                    <a:lumMod val="50000"/>
                  </a:schemeClr>
                </a:solidFill>
              </a:rPr>
              <a:t>分の</a:t>
            </a:r>
            <a:r>
              <a:rPr lang="en-US" altLang="ja-JP" sz="1600" b="1" dirty="0">
                <a:solidFill>
                  <a:schemeClr val="accent1">
                    <a:lumMod val="50000"/>
                  </a:schemeClr>
                </a:solidFill>
              </a:rPr>
              <a:t>1</a:t>
            </a:r>
            <a:r>
              <a:rPr lang="ja-JP" altLang="en-US" sz="1600" b="1" dirty="0">
                <a:solidFill>
                  <a:schemeClr val="accent1">
                    <a:lumMod val="50000"/>
                  </a:schemeClr>
                </a:solidFill>
              </a:rPr>
              <a:t>を占め、徳島市の動向が徳島県の数値指標に大きな影響を与えていると思われます</a:t>
            </a:r>
            <a:r>
              <a:rPr lang="ja-JP" altLang="en-US" sz="1600" b="1" dirty="0" smtClean="0">
                <a:solidFill>
                  <a:schemeClr val="accent1">
                    <a:lumMod val="50000"/>
                  </a:schemeClr>
                </a:solidFill>
              </a:rPr>
              <a:t>。</a:t>
            </a:r>
            <a:endParaRPr lang="en-US" altLang="ja-JP" sz="1600" b="1" dirty="0" smtClean="0">
              <a:solidFill>
                <a:schemeClr val="accent1">
                  <a:lumMod val="50000"/>
                </a:schemeClr>
              </a:solidFill>
            </a:endParaRPr>
          </a:p>
          <a:p>
            <a:pPr algn="l"/>
            <a:r>
              <a:rPr lang="ja-JP" altLang="en-US" sz="1600" b="1" dirty="0" smtClean="0">
                <a:solidFill>
                  <a:schemeClr val="accent1">
                    <a:lumMod val="50000"/>
                  </a:schemeClr>
                </a:solidFill>
              </a:rPr>
              <a:t>徳島市</a:t>
            </a:r>
            <a:r>
              <a:rPr lang="ja-JP" altLang="en-US" sz="1600" b="1" dirty="0">
                <a:solidFill>
                  <a:schemeClr val="accent1">
                    <a:lumMod val="50000"/>
                  </a:schemeClr>
                </a:solidFill>
              </a:rPr>
              <a:t>は「糖尿病緊急事態宣言」を受けてさまざまな取組を実施</a:t>
            </a:r>
          </a:p>
          <a:p>
            <a:pPr algn="l"/>
            <a:endParaRPr lang="en-US" altLang="ja-JP" sz="1600" b="1" dirty="0">
              <a:solidFill>
                <a:schemeClr val="accent1">
                  <a:lumMod val="50000"/>
                </a:schemeClr>
              </a:solidFill>
            </a:endParaRPr>
          </a:p>
          <a:p>
            <a:pPr lvl="0" algn="l">
              <a:spcBef>
                <a:spcPts val="0"/>
              </a:spcBef>
            </a:pPr>
            <a:endParaRPr lang="en-US" altLang="ja-JP" sz="1600" b="1" dirty="0" smtClean="0">
              <a:solidFill>
                <a:prstClr val="black"/>
              </a:solidFill>
              <a:cs typeface="+mn-cs"/>
            </a:endParaRPr>
          </a:p>
          <a:p>
            <a:pPr algn="l"/>
            <a:endParaRPr lang="ja-JP" altLang="en-US" sz="1600" dirty="0">
              <a:solidFill>
                <a:prstClr val="black"/>
              </a:solidFill>
            </a:endParaRPr>
          </a:p>
        </p:txBody>
      </p:sp>
    </p:spTree>
    <p:extLst>
      <p:ext uri="{BB962C8B-B14F-4D97-AF65-F5344CB8AC3E}">
        <p14:creationId xmlns:p14="http://schemas.microsoft.com/office/powerpoint/2010/main" val="205375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7" grpId="0"/>
      <p:bldP spid="5" grpId="0" animBg="1"/>
      <p:bldP spid="10" grpId="0" animBg="1"/>
      <p:bldP spid="13"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939789" y="223302"/>
            <a:ext cx="5432411" cy="47667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2"/>
                </a:solidFill>
              </a:rPr>
              <a:t>８</a:t>
            </a:r>
            <a:r>
              <a:rPr lang="ja-JP" altLang="en-US" sz="2400" dirty="0" smtClean="0">
                <a:solidFill>
                  <a:schemeClr val="accent2"/>
                </a:solidFill>
              </a:rPr>
              <a:t>　団員の健康管理・健康増進について</a:t>
            </a:r>
            <a:endParaRPr lang="ja-JP" altLang="en-US" sz="2400" dirty="0">
              <a:solidFill>
                <a:schemeClr val="accent2"/>
              </a:solidFill>
            </a:endParaRPr>
          </a:p>
        </p:txBody>
      </p:sp>
      <p:sp>
        <p:nvSpPr>
          <p:cNvPr id="2" name="テキスト ボックス 1"/>
          <p:cNvSpPr txBox="1"/>
          <p:nvPr/>
        </p:nvSpPr>
        <p:spPr>
          <a:xfrm>
            <a:off x="827584" y="5365939"/>
            <a:ext cx="7859216" cy="990412"/>
          </a:xfrm>
          <a:prstGeom prst="rect">
            <a:avLst/>
          </a:prstGeom>
          <a:solidFill>
            <a:schemeClr val="bg1"/>
          </a:solidFill>
          <a:ln>
            <a:solidFill>
              <a:srgbClr val="C00000"/>
            </a:solidFill>
          </a:ln>
        </p:spPr>
        <p:txBody>
          <a:bodyPr wrap="square" rtlCol="0">
            <a:spAutoFit/>
          </a:bodyPr>
          <a:lstStyle/>
          <a:p>
            <a:r>
              <a:rPr kumimoji="1" lang="en-US" altLang="ja-JP" sz="1400" b="1" u="dotted" dirty="0" smtClean="0">
                <a:latin typeface="+mn-ea"/>
              </a:rPr>
              <a:t>※</a:t>
            </a:r>
            <a:r>
              <a:rPr kumimoji="1" lang="ja-JP" altLang="en-US" sz="1400" b="1" u="dotted" dirty="0" smtClean="0">
                <a:latin typeface="+mn-ea"/>
              </a:rPr>
              <a:t>安全配慮義務（債務不履行責任）とは、「ある法律関係に基づいて特別な社会的接触関係に入った当事者間において、その法律関係の付随義務として当事者の一方又は双方が相手方に対して信義則上負う義務として一般的に認められる」ものであり、判例法理によって形成されてきた。現在は労働契約法５条に明文化</a:t>
            </a:r>
            <a:r>
              <a:rPr lang="ja-JP" altLang="en-US" sz="1400" b="1" u="dotted" dirty="0">
                <a:latin typeface="+mn-ea"/>
              </a:rPr>
              <a:t>も</a:t>
            </a:r>
            <a:r>
              <a:rPr kumimoji="1" lang="ja-JP" altLang="en-US" sz="1400" b="1" u="dotted" dirty="0" smtClean="0">
                <a:latin typeface="+mn-ea"/>
              </a:rPr>
              <a:t>されている（以上、「独立行政法人労働政策研究・研修機構Ｈ</a:t>
            </a:r>
            <a:r>
              <a:rPr kumimoji="1" lang="en-US" altLang="ja-JP" sz="1400" b="1" u="dotted" dirty="0" smtClean="0">
                <a:latin typeface="+mn-ea"/>
              </a:rPr>
              <a:t>P</a:t>
            </a:r>
            <a:r>
              <a:rPr kumimoji="1" lang="ja-JP" altLang="en-US" sz="1400" b="1" u="dotted" dirty="0" smtClean="0">
                <a:latin typeface="+mn-ea"/>
              </a:rPr>
              <a:t>」を参照）。</a:t>
            </a:r>
            <a:endParaRPr kumimoji="1" lang="ja-JP" altLang="en-US" sz="1400" b="1" u="dotted" dirty="0">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sp>
        <p:nvSpPr>
          <p:cNvPr id="6" name="角丸四角形 5"/>
          <p:cNvSpPr/>
          <p:nvPr/>
        </p:nvSpPr>
        <p:spPr>
          <a:xfrm>
            <a:off x="683568" y="1154815"/>
            <a:ext cx="7920880" cy="1813759"/>
          </a:xfrm>
          <a:prstGeom prst="roundRect">
            <a:avLst/>
          </a:prstGeom>
          <a:gradFill>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ja-JP" altLang="en-US" b="1" dirty="0" smtClean="0">
                <a:solidFill>
                  <a:schemeClr val="accent1">
                    <a:lumMod val="50000"/>
                  </a:schemeClr>
                </a:solidFill>
              </a:rPr>
              <a:t>「</a:t>
            </a:r>
            <a:r>
              <a:rPr lang="ja-JP" altLang="en-US" b="1" dirty="0">
                <a:solidFill>
                  <a:schemeClr val="accent1">
                    <a:lumMod val="50000"/>
                  </a:schemeClr>
                </a:solidFill>
              </a:rPr>
              <a:t>健康診断を受診する、しない」や「異常があったら病院に受診する、しない」は</a:t>
            </a:r>
            <a:r>
              <a:rPr lang="ja-JP" altLang="en-US" b="1" dirty="0" smtClean="0">
                <a:solidFill>
                  <a:schemeClr val="accent1">
                    <a:lumMod val="50000"/>
                  </a:schemeClr>
                </a:solidFill>
              </a:rPr>
              <a:t>、団員本人</a:t>
            </a:r>
            <a:r>
              <a:rPr lang="ja-JP" altLang="en-US" b="1" dirty="0">
                <a:solidFill>
                  <a:schemeClr val="accent1">
                    <a:lumMod val="50000"/>
                  </a:schemeClr>
                </a:solidFill>
              </a:rPr>
              <a:t>次第</a:t>
            </a:r>
          </a:p>
          <a:p>
            <a:pPr marL="742950" lvl="1" indent="-285750">
              <a:buFont typeface="Arial" panose="020B0604020202020204" pitchFamily="34" charset="0"/>
              <a:buChar char="•"/>
            </a:pPr>
            <a:r>
              <a:rPr lang="ja-JP" altLang="en-US" b="1" dirty="0">
                <a:solidFill>
                  <a:schemeClr val="accent1">
                    <a:lumMod val="50000"/>
                  </a:schemeClr>
                </a:solidFill>
              </a:rPr>
              <a:t>消防団の安全管理を担う者は、団員のために、健康管理・健康増進に関する知識を得たり、動機づけとなる機会を設けることが必要であり、各団員に対して常時の「啓発」と「助言」が重要</a:t>
            </a:r>
          </a:p>
        </p:txBody>
      </p:sp>
      <p:sp>
        <p:nvSpPr>
          <p:cNvPr id="7" name="フリーフォーム 6"/>
          <p:cNvSpPr/>
          <p:nvPr/>
        </p:nvSpPr>
        <p:spPr>
          <a:xfrm>
            <a:off x="1079611" y="828471"/>
            <a:ext cx="4284477" cy="499927"/>
          </a:xfrm>
          <a:custGeom>
            <a:avLst/>
            <a:gdLst>
              <a:gd name="connsiteX0" fmla="*/ 0 w 5746238"/>
              <a:gd name="connsiteY0" fmla="*/ 78722 h 472320"/>
              <a:gd name="connsiteX1" fmla="*/ 78722 w 5746238"/>
              <a:gd name="connsiteY1" fmla="*/ 0 h 472320"/>
              <a:gd name="connsiteX2" fmla="*/ 5667516 w 5746238"/>
              <a:gd name="connsiteY2" fmla="*/ 0 h 472320"/>
              <a:gd name="connsiteX3" fmla="*/ 5746238 w 5746238"/>
              <a:gd name="connsiteY3" fmla="*/ 78722 h 472320"/>
              <a:gd name="connsiteX4" fmla="*/ 5746238 w 5746238"/>
              <a:gd name="connsiteY4" fmla="*/ 393598 h 472320"/>
              <a:gd name="connsiteX5" fmla="*/ 5667516 w 5746238"/>
              <a:gd name="connsiteY5" fmla="*/ 472320 h 472320"/>
              <a:gd name="connsiteX6" fmla="*/ 78722 w 5746238"/>
              <a:gd name="connsiteY6" fmla="*/ 472320 h 472320"/>
              <a:gd name="connsiteX7" fmla="*/ 0 w 5746238"/>
              <a:gd name="connsiteY7" fmla="*/ 393598 h 472320"/>
              <a:gd name="connsiteX8" fmla="*/ 0 w 5746238"/>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6238" h="472320">
                <a:moveTo>
                  <a:pt x="0" y="78722"/>
                </a:moveTo>
                <a:cubicBezTo>
                  <a:pt x="0" y="35245"/>
                  <a:pt x="35245" y="0"/>
                  <a:pt x="78722" y="0"/>
                </a:cubicBezTo>
                <a:lnTo>
                  <a:pt x="5667516" y="0"/>
                </a:lnTo>
                <a:cubicBezTo>
                  <a:pt x="5710993" y="0"/>
                  <a:pt x="5746238" y="35245"/>
                  <a:pt x="5746238" y="78722"/>
                </a:cubicBezTo>
                <a:lnTo>
                  <a:pt x="5746238" y="393598"/>
                </a:lnTo>
                <a:cubicBezTo>
                  <a:pt x="5746238" y="437075"/>
                  <a:pt x="5710993" y="472320"/>
                  <a:pt x="5667516" y="472320"/>
                </a:cubicBezTo>
                <a:lnTo>
                  <a:pt x="78722" y="472320"/>
                </a:lnTo>
                <a:cubicBezTo>
                  <a:pt x="35245" y="472320"/>
                  <a:pt x="0" y="437075"/>
                  <a:pt x="0" y="393598"/>
                </a:cubicBezTo>
                <a:lnTo>
                  <a:pt x="0" y="787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0251" tIns="23057" rIns="240251" bIns="23057" numCol="1" spcCol="1270" anchor="ctr" anchorCtr="0">
            <a:noAutofit/>
          </a:bodyPr>
          <a:lstStyle/>
          <a:p>
            <a:pPr lvl="0" algn="l" defTabSz="711200">
              <a:lnSpc>
                <a:spcPct val="90000"/>
              </a:lnSpc>
              <a:spcBef>
                <a:spcPct val="0"/>
              </a:spcBef>
              <a:spcAft>
                <a:spcPct val="35000"/>
              </a:spcAft>
            </a:pPr>
            <a:r>
              <a:rPr lang="ja-JP" altLang="en-US" sz="1600" b="1" kern="1200" dirty="0" smtClean="0">
                <a:latin typeface="ＭＳ Ｐゴシック"/>
              </a:rPr>
              <a:t>健康管理は、本人の認識、自己責任が原則</a:t>
            </a:r>
            <a:endParaRPr kumimoji="1" lang="ja-JP" altLang="en-US" sz="1600" b="1" kern="1200" dirty="0"/>
          </a:p>
        </p:txBody>
      </p:sp>
      <p:sp>
        <p:nvSpPr>
          <p:cNvPr id="8" name="角丸四角形 7"/>
          <p:cNvSpPr/>
          <p:nvPr/>
        </p:nvSpPr>
        <p:spPr>
          <a:xfrm>
            <a:off x="683568" y="3423416"/>
            <a:ext cx="7920880" cy="1805784"/>
          </a:xfrm>
          <a:prstGeom prst="roundRect">
            <a:avLst/>
          </a:prstGeom>
          <a:gradFill>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ja-JP" altLang="en-US" b="1" dirty="0">
                <a:solidFill>
                  <a:schemeClr val="accent1">
                    <a:lumMod val="50000"/>
                  </a:schemeClr>
                </a:solidFill>
              </a:rPr>
              <a:t>消防団員には労働基準法及び関係法令は適用</a:t>
            </a:r>
            <a:r>
              <a:rPr lang="ja-JP" altLang="en-US" b="1" dirty="0" smtClean="0">
                <a:solidFill>
                  <a:schemeClr val="accent1">
                    <a:lumMod val="50000"/>
                  </a:schemeClr>
                </a:solidFill>
              </a:rPr>
              <a:t>されない。</a:t>
            </a:r>
            <a:endParaRPr lang="en-US" altLang="ja-JP" b="1" dirty="0" smtClean="0">
              <a:solidFill>
                <a:schemeClr val="accent1">
                  <a:lumMod val="50000"/>
                </a:schemeClr>
              </a:solidFill>
            </a:endParaRPr>
          </a:p>
          <a:p>
            <a:pPr marL="742950" lvl="1" indent="-285750">
              <a:buFont typeface="Arial" panose="020B0604020202020204" pitchFamily="34" charset="0"/>
              <a:buChar char="•"/>
            </a:pPr>
            <a:r>
              <a:rPr lang="ja-JP" altLang="en-US" b="1" dirty="0" smtClean="0">
                <a:solidFill>
                  <a:schemeClr val="accent1">
                    <a:lumMod val="50000"/>
                  </a:schemeClr>
                </a:solidFill>
              </a:rPr>
              <a:t>しかし、市町村</a:t>
            </a:r>
            <a:r>
              <a:rPr lang="ja-JP" altLang="en-US" b="1" dirty="0">
                <a:solidFill>
                  <a:schemeClr val="accent1">
                    <a:lumMod val="50000"/>
                  </a:schemeClr>
                </a:solidFill>
              </a:rPr>
              <a:t>等は「安全配慮義務」</a:t>
            </a:r>
            <a:r>
              <a:rPr lang="en-US" altLang="ja-JP" b="1" dirty="0">
                <a:solidFill>
                  <a:schemeClr val="accent1">
                    <a:lumMod val="50000"/>
                  </a:schemeClr>
                </a:solidFill>
              </a:rPr>
              <a:t>※</a:t>
            </a:r>
            <a:r>
              <a:rPr lang="ja-JP" altLang="en-US" b="1" dirty="0">
                <a:solidFill>
                  <a:schemeClr val="accent1">
                    <a:lumMod val="50000"/>
                  </a:schemeClr>
                </a:solidFill>
              </a:rPr>
              <a:t>を負っている</a:t>
            </a:r>
            <a:r>
              <a:rPr lang="ja-JP" altLang="en-US" b="1" dirty="0" smtClean="0">
                <a:solidFill>
                  <a:schemeClr val="accent1">
                    <a:lumMod val="50000"/>
                  </a:schemeClr>
                </a:solidFill>
              </a:rPr>
              <a:t>。</a:t>
            </a:r>
            <a:endParaRPr lang="en-US" altLang="ja-JP" b="1" dirty="0" smtClean="0">
              <a:solidFill>
                <a:schemeClr val="accent1">
                  <a:lumMod val="50000"/>
                </a:schemeClr>
              </a:solidFill>
            </a:endParaRPr>
          </a:p>
          <a:p>
            <a:pPr marL="742950" lvl="1" indent="-285750">
              <a:buFont typeface="Arial" panose="020B0604020202020204" pitchFamily="34" charset="0"/>
              <a:buChar char="•"/>
            </a:pPr>
            <a:r>
              <a:rPr lang="ja-JP" altLang="en-US" b="1" dirty="0" smtClean="0">
                <a:solidFill>
                  <a:schemeClr val="accent1">
                    <a:lumMod val="50000"/>
                  </a:schemeClr>
                </a:solidFill>
              </a:rPr>
              <a:t>消防</a:t>
            </a:r>
            <a:r>
              <a:rPr lang="ja-JP" altLang="en-US" b="1" dirty="0">
                <a:solidFill>
                  <a:schemeClr val="accent1">
                    <a:lumMod val="50000"/>
                  </a:schemeClr>
                </a:solidFill>
              </a:rPr>
              <a:t>団員の身体に損害が生じたとき、本人又は遺族が、市町村等が安全配慮義務を尽くしていないことを理由として、市町村等に対して損害賠償が請求されることもある。</a:t>
            </a:r>
          </a:p>
        </p:txBody>
      </p:sp>
      <p:sp>
        <p:nvSpPr>
          <p:cNvPr id="9" name="フリーフォーム 8"/>
          <p:cNvSpPr/>
          <p:nvPr/>
        </p:nvSpPr>
        <p:spPr>
          <a:xfrm>
            <a:off x="1079611" y="3044954"/>
            <a:ext cx="4284477" cy="499927"/>
          </a:xfrm>
          <a:custGeom>
            <a:avLst/>
            <a:gdLst>
              <a:gd name="connsiteX0" fmla="*/ 0 w 5746238"/>
              <a:gd name="connsiteY0" fmla="*/ 78722 h 472320"/>
              <a:gd name="connsiteX1" fmla="*/ 78722 w 5746238"/>
              <a:gd name="connsiteY1" fmla="*/ 0 h 472320"/>
              <a:gd name="connsiteX2" fmla="*/ 5667516 w 5746238"/>
              <a:gd name="connsiteY2" fmla="*/ 0 h 472320"/>
              <a:gd name="connsiteX3" fmla="*/ 5746238 w 5746238"/>
              <a:gd name="connsiteY3" fmla="*/ 78722 h 472320"/>
              <a:gd name="connsiteX4" fmla="*/ 5746238 w 5746238"/>
              <a:gd name="connsiteY4" fmla="*/ 393598 h 472320"/>
              <a:gd name="connsiteX5" fmla="*/ 5667516 w 5746238"/>
              <a:gd name="connsiteY5" fmla="*/ 472320 h 472320"/>
              <a:gd name="connsiteX6" fmla="*/ 78722 w 5746238"/>
              <a:gd name="connsiteY6" fmla="*/ 472320 h 472320"/>
              <a:gd name="connsiteX7" fmla="*/ 0 w 5746238"/>
              <a:gd name="connsiteY7" fmla="*/ 393598 h 472320"/>
              <a:gd name="connsiteX8" fmla="*/ 0 w 5746238"/>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6238" h="472320">
                <a:moveTo>
                  <a:pt x="0" y="78722"/>
                </a:moveTo>
                <a:cubicBezTo>
                  <a:pt x="0" y="35245"/>
                  <a:pt x="35245" y="0"/>
                  <a:pt x="78722" y="0"/>
                </a:cubicBezTo>
                <a:lnTo>
                  <a:pt x="5667516" y="0"/>
                </a:lnTo>
                <a:cubicBezTo>
                  <a:pt x="5710993" y="0"/>
                  <a:pt x="5746238" y="35245"/>
                  <a:pt x="5746238" y="78722"/>
                </a:cubicBezTo>
                <a:lnTo>
                  <a:pt x="5746238" y="393598"/>
                </a:lnTo>
                <a:cubicBezTo>
                  <a:pt x="5746238" y="437075"/>
                  <a:pt x="5710993" y="472320"/>
                  <a:pt x="5667516" y="472320"/>
                </a:cubicBezTo>
                <a:lnTo>
                  <a:pt x="78722" y="472320"/>
                </a:lnTo>
                <a:cubicBezTo>
                  <a:pt x="35245" y="472320"/>
                  <a:pt x="0" y="437075"/>
                  <a:pt x="0" y="393598"/>
                </a:cubicBezTo>
                <a:lnTo>
                  <a:pt x="0" y="787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0251" tIns="23057" rIns="240251" bIns="23057" numCol="1" spcCol="1270" anchor="ctr" anchorCtr="0">
            <a:noAutofit/>
          </a:bodyPr>
          <a:lstStyle/>
          <a:p>
            <a:pPr lvl="0" algn="l" defTabSz="711200">
              <a:lnSpc>
                <a:spcPct val="90000"/>
              </a:lnSpc>
              <a:spcBef>
                <a:spcPct val="0"/>
              </a:spcBef>
              <a:spcAft>
                <a:spcPct val="35000"/>
              </a:spcAft>
            </a:pPr>
            <a:r>
              <a:rPr kumimoji="1" lang="ja-JP" altLang="en-US" sz="1600" b="1" kern="1200" dirty="0" smtClean="0"/>
              <a:t>安全配慮義務</a:t>
            </a:r>
            <a:endParaRPr kumimoji="1" lang="ja-JP" altLang="en-US" sz="1600" b="1" kern="1200" dirty="0"/>
          </a:p>
        </p:txBody>
      </p:sp>
    </p:spTree>
    <p:extLst>
      <p:ext uri="{BB962C8B-B14F-4D97-AF65-F5344CB8AC3E}">
        <p14:creationId xmlns:p14="http://schemas.microsoft.com/office/powerpoint/2010/main" val="1726254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1092189" y="332656"/>
            <a:ext cx="6936195" cy="47667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2"/>
                </a:solidFill>
              </a:rPr>
              <a:t>９　地域住民の脳血管疾患・虚血性心疾患の予防</a:t>
            </a:r>
            <a:endParaRPr lang="ja-JP" altLang="en-US" sz="2400" dirty="0">
              <a:solidFill>
                <a:schemeClr val="accent2"/>
              </a:solidFill>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sp>
        <p:nvSpPr>
          <p:cNvPr id="12" name="フリーフォーム 11"/>
          <p:cNvSpPr/>
          <p:nvPr/>
        </p:nvSpPr>
        <p:spPr>
          <a:xfrm>
            <a:off x="810698" y="980728"/>
            <a:ext cx="7499176" cy="2367611"/>
          </a:xfrm>
          <a:custGeom>
            <a:avLst/>
            <a:gdLst>
              <a:gd name="connsiteX0" fmla="*/ 0 w 3160998"/>
              <a:gd name="connsiteY0" fmla="*/ 526844 h 3160998"/>
              <a:gd name="connsiteX1" fmla="*/ 526844 w 3160998"/>
              <a:gd name="connsiteY1" fmla="*/ 0 h 3160998"/>
              <a:gd name="connsiteX2" fmla="*/ 2634154 w 3160998"/>
              <a:gd name="connsiteY2" fmla="*/ 0 h 3160998"/>
              <a:gd name="connsiteX3" fmla="*/ 3160998 w 3160998"/>
              <a:gd name="connsiteY3" fmla="*/ 526844 h 3160998"/>
              <a:gd name="connsiteX4" fmla="*/ 3160998 w 3160998"/>
              <a:gd name="connsiteY4" fmla="*/ 2634154 h 3160998"/>
              <a:gd name="connsiteX5" fmla="*/ 2634154 w 3160998"/>
              <a:gd name="connsiteY5" fmla="*/ 3160998 h 3160998"/>
              <a:gd name="connsiteX6" fmla="*/ 526844 w 3160998"/>
              <a:gd name="connsiteY6" fmla="*/ 3160998 h 3160998"/>
              <a:gd name="connsiteX7" fmla="*/ 0 w 3160998"/>
              <a:gd name="connsiteY7" fmla="*/ 2634154 h 3160998"/>
              <a:gd name="connsiteX8" fmla="*/ 0 w 3160998"/>
              <a:gd name="connsiteY8" fmla="*/ 526844 h 316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998" h="3160998">
                <a:moveTo>
                  <a:pt x="0" y="526844"/>
                </a:moveTo>
                <a:cubicBezTo>
                  <a:pt x="0" y="235876"/>
                  <a:pt x="235876" y="0"/>
                  <a:pt x="526844" y="0"/>
                </a:cubicBezTo>
                <a:lnTo>
                  <a:pt x="2634154" y="0"/>
                </a:lnTo>
                <a:cubicBezTo>
                  <a:pt x="2925122" y="0"/>
                  <a:pt x="3160998" y="235876"/>
                  <a:pt x="3160998" y="526844"/>
                </a:cubicBezTo>
                <a:lnTo>
                  <a:pt x="3160998" y="2634154"/>
                </a:lnTo>
                <a:cubicBezTo>
                  <a:pt x="3160998" y="2925122"/>
                  <a:pt x="2925122" y="3160998"/>
                  <a:pt x="2634154" y="3160998"/>
                </a:cubicBezTo>
                <a:lnTo>
                  <a:pt x="526844" y="3160998"/>
                </a:lnTo>
                <a:cubicBezTo>
                  <a:pt x="235876" y="3160998"/>
                  <a:pt x="0" y="2925122"/>
                  <a:pt x="0" y="2634154"/>
                </a:cubicBezTo>
                <a:lnTo>
                  <a:pt x="0" y="526844"/>
                </a:lnTo>
                <a:close/>
              </a:path>
            </a:pathLst>
          </a:custGeom>
          <a:solidFill>
            <a:srgbClr val="C1DBFB"/>
          </a:solidFill>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defTabSz="755650">
              <a:lnSpc>
                <a:spcPct val="90000"/>
              </a:lnSpc>
              <a:spcBef>
                <a:spcPct val="0"/>
              </a:spcBef>
              <a:spcAft>
                <a:spcPct val="35000"/>
              </a:spcAft>
            </a:pPr>
            <a:r>
              <a:rPr lang="ja-JP" altLang="en-US" sz="2300" dirty="0" smtClean="0">
                <a:solidFill>
                  <a:srgbClr val="C00000"/>
                </a:solidFill>
              </a:rPr>
              <a:t>　　消防</a:t>
            </a:r>
            <a:r>
              <a:rPr lang="ja-JP" altLang="en-US" sz="2300" dirty="0">
                <a:solidFill>
                  <a:srgbClr val="C00000"/>
                </a:solidFill>
              </a:rPr>
              <a:t>団員と地域住民の健康管理・健康増進を、</a:t>
            </a:r>
            <a:r>
              <a:rPr lang="ja-JP" altLang="en-US" sz="2300" dirty="0" smtClean="0">
                <a:solidFill>
                  <a:srgbClr val="C00000"/>
                </a:solidFill>
              </a:rPr>
              <a:t>消防</a:t>
            </a:r>
            <a:r>
              <a:rPr lang="en-US" altLang="ja-JP" sz="2300" dirty="0" smtClean="0">
                <a:solidFill>
                  <a:srgbClr val="C00000"/>
                </a:solidFill>
              </a:rPr>
              <a:t/>
            </a:r>
            <a:br>
              <a:rPr lang="en-US" altLang="ja-JP" sz="2300" dirty="0" smtClean="0">
                <a:solidFill>
                  <a:srgbClr val="C00000"/>
                </a:solidFill>
              </a:rPr>
            </a:br>
            <a:r>
              <a:rPr lang="ja-JP" altLang="en-US" sz="2300" dirty="0" smtClean="0">
                <a:solidFill>
                  <a:srgbClr val="C00000"/>
                </a:solidFill>
              </a:rPr>
              <a:t>　　団担当部局</a:t>
            </a:r>
            <a:r>
              <a:rPr lang="ja-JP" altLang="en-US" sz="2300" dirty="0">
                <a:solidFill>
                  <a:srgbClr val="C00000"/>
                </a:solidFill>
              </a:rPr>
              <a:t>と健康増進部局が連携して行うことが</a:t>
            </a:r>
            <a:r>
              <a:rPr lang="ja-JP" altLang="en-US" sz="2300" dirty="0" smtClean="0">
                <a:solidFill>
                  <a:srgbClr val="C00000"/>
                </a:solidFill>
              </a:rPr>
              <a:t>で</a:t>
            </a:r>
            <a:r>
              <a:rPr lang="en-US" altLang="ja-JP" sz="2300" dirty="0" smtClean="0">
                <a:solidFill>
                  <a:srgbClr val="C00000"/>
                </a:solidFill>
              </a:rPr>
              <a:t/>
            </a:r>
            <a:br>
              <a:rPr lang="en-US" altLang="ja-JP" sz="2300" dirty="0" smtClean="0">
                <a:solidFill>
                  <a:srgbClr val="C00000"/>
                </a:solidFill>
              </a:rPr>
            </a:br>
            <a:r>
              <a:rPr lang="ja-JP" altLang="en-US" sz="2300" dirty="0" smtClean="0">
                <a:solidFill>
                  <a:srgbClr val="C00000"/>
                </a:solidFill>
              </a:rPr>
              <a:t>　　きれば</a:t>
            </a:r>
            <a:r>
              <a:rPr lang="ja-JP" altLang="en-US" sz="2300" dirty="0">
                <a:solidFill>
                  <a:srgbClr val="C00000"/>
                </a:solidFill>
              </a:rPr>
              <a:t>、地域防災力の相対的な向上につながる！！</a:t>
            </a:r>
          </a:p>
        </p:txBody>
      </p:sp>
      <p:sp>
        <p:nvSpPr>
          <p:cNvPr id="8" name="フリーフォーム 7"/>
          <p:cNvSpPr/>
          <p:nvPr/>
        </p:nvSpPr>
        <p:spPr>
          <a:xfrm>
            <a:off x="1187624" y="3468463"/>
            <a:ext cx="3104697" cy="2780014"/>
          </a:xfrm>
          <a:custGeom>
            <a:avLst/>
            <a:gdLst>
              <a:gd name="connsiteX0" fmla="*/ 0 w 2922984"/>
              <a:gd name="connsiteY0" fmla="*/ 194866 h 1948656"/>
              <a:gd name="connsiteX1" fmla="*/ 194866 w 2922984"/>
              <a:gd name="connsiteY1" fmla="*/ 0 h 1948656"/>
              <a:gd name="connsiteX2" fmla="*/ 2728118 w 2922984"/>
              <a:gd name="connsiteY2" fmla="*/ 0 h 1948656"/>
              <a:gd name="connsiteX3" fmla="*/ 2922984 w 2922984"/>
              <a:gd name="connsiteY3" fmla="*/ 194866 h 1948656"/>
              <a:gd name="connsiteX4" fmla="*/ 2922984 w 2922984"/>
              <a:gd name="connsiteY4" fmla="*/ 1753790 h 1948656"/>
              <a:gd name="connsiteX5" fmla="*/ 2728118 w 2922984"/>
              <a:gd name="connsiteY5" fmla="*/ 1948656 h 1948656"/>
              <a:gd name="connsiteX6" fmla="*/ 194866 w 2922984"/>
              <a:gd name="connsiteY6" fmla="*/ 1948656 h 1948656"/>
              <a:gd name="connsiteX7" fmla="*/ 0 w 2922984"/>
              <a:gd name="connsiteY7" fmla="*/ 1753790 h 1948656"/>
              <a:gd name="connsiteX8" fmla="*/ 0 w 2922984"/>
              <a:gd name="connsiteY8" fmla="*/ 194866 h 194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2984" h="1948656">
                <a:moveTo>
                  <a:pt x="0" y="194866"/>
                </a:moveTo>
                <a:cubicBezTo>
                  <a:pt x="0" y="87244"/>
                  <a:pt x="87244" y="0"/>
                  <a:pt x="194866" y="0"/>
                </a:cubicBezTo>
                <a:lnTo>
                  <a:pt x="2728118" y="0"/>
                </a:lnTo>
                <a:cubicBezTo>
                  <a:pt x="2835740" y="0"/>
                  <a:pt x="2922984" y="87244"/>
                  <a:pt x="2922984" y="194866"/>
                </a:cubicBezTo>
                <a:lnTo>
                  <a:pt x="2922984" y="1753790"/>
                </a:lnTo>
                <a:cubicBezTo>
                  <a:pt x="2922984" y="1861412"/>
                  <a:pt x="2835740" y="1948656"/>
                  <a:pt x="2728118" y="1948656"/>
                </a:cubicBezTo>
                <a:lnTo>
                  <a:pt x="194866" y="1948656"/>
                </a:lnTo>
                <a:cubicBezTo>
                  <a:pt x="87244" y="1948656"/>
                  <a:pt x="0" y="1861412"/>
                  <a:pt x="0" y="1753790"/>
                </a:cubicBezTo>
                <a:lnTo>
                  <a:pt x="0" y="194866"/>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defTabSz="755650">
              <a:lnSpc>
                <a:spcPct val="90000"/>
              </a:lnSpc>
              <a:spcBef>
                <a:spcPct val="0"/>
              </a:spcBef>
              <a:spcAft>
                <a:spcPct val="35000"/>
              </a:spcAft>
            </a:pPr>
            <a:r>
              <a:rPr lang="ja-JP" altLang="en-US" sz="2000" dirty="0">
                <a:solidFill>
                  <a:schemeClr val="accent1">
                    <a:lumMod val="50000"/>
                  </a:schemeClr>
                </a:solidFill>
              </a:rPr>
              <a:t>消防団は、地域住民の安心・安全のために、災害時に住民の避難誘導・消火活動・土の</a:t>
            </a:r>
            <a:r>
              <a:rPr lang="ja-JP" altLang="en-US" sz="2000" dirty="0" err="1">
                <a:solidFill>
                  <a:schemeClr val="accent1">
                    <a:lumMod val="50000"/>
                  </a:schemeClr>
                </a:solidFill>
              </a:rPr>
              <a:t>う</a:t>
            </a:r>
            <a:r>
              <a:rPr lang="ja-JP" altLang="en-US" sz="2000" dirty="0">
                <a:solidFill>
                  <a:schemeClr val="accent1">
                    <a:lumMod val="50000"/>
                  </a:schemeClr>
                </a:solidFill>
              </a:rPr>
              <a:t>積み・水門閉鎖・警戒などさまざまな消防団活動を実施しているが、その使命を果たすためには、団員一人ひとりの健康管理・健康増進が大変重要</a:t>
            </a:r>
          </a:p>
        </p:txBody>
      </p:sp>
      <p:sp>
        <p:nvSpPr>
          <p:cNvPr id="14" name="フリーフォーム 13"/>
          <p:cNvSpPr/>
          <p:nvPr/>
        </p:nvSpPr>
        <p:spPr>
          <a:xfrm>
            <a:off x="4788024" y="3468464"/>
            <a:ext cx="3104697" cy="2780013"/>
          </a:xfrm>
          <a:custGeom>
            <a:avLst/>
            <a:gdLst>
              <a:gd name="connsiteX0" fmla="*/ 0 w 2922984"/>
              <a:gd name="connsiteY0" fmla="*/ 194866 h 1948656"/>
              <a:gd name="connsiteX1" fmla="*/ 194866 w 2922984"/>
              <a:gd name="connsiteY1" fmla="*/ 0 h 1948656"/>
              <a:gd name="connsiteX2" fmla="*/ 2728118 w 2922984"/>
              <a:gd name="connsiteY2" fmla="*/ 0 h 1948656"/>
              <a:gd name="connsiteX3" fmla="*/ 2922984 w 2922984"/>
              <a:gd name="connsiteY3" fmla="*/ 194866 h 1948656"/>
              <a:gd name="connsiteX4" fmla="*/ 2922984 w 2922984"/>
              <a:gd name="connsiteY4" fmla="*/ 1753790 h 1948656"/>
              <a:gd name="connsiteX5" fmla="*/ 2728118 w 2922984"/>
              <a:gd name="connsiteY5" fmla="*/ 1948656 h 1948656"/>
              <a:gd name="connsiteX6" fmla="*/ 194866 w 2922984"/>
              <a:gd name="connsiteY6" fmla="*/ 1948656 h 1948656"/>
              <a:gd name="connsiteX7" fmla="*/ 0 w 2922984"/>
              <a:gd name="connsiteY7" fmla="*/ 1753790 h 1948656"/>
              <a:gd name="connsiteX8" fmla="*/ 0 w 2922984"/>
              <a:gd name="connsiteY8" fmla="*/ 194866 h 194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2984" h="1948656">
                <a:moveTo>
                  <a:pt x="0" y="194866"/>
                </a:moveTo>
                <a:cubicBezTo>
                  <a:pt x="0" y="87244"/>
                  <a:pt x="87244" y="0"/>
                  <a:pt x="194866" y="0"/>
                </a:cubicBezTo>
                <a:lnTo>
                  <a:pt x="2728118" y="0"/>
                </a:lnTo>
                <a:cubicBezTo>
                  <a:pt x="2835740" y="0"/>
                  <a:pt x="2922984" y="87244"/>
                  <a:pt x="2922984" y="194866"/>
                </a:cubicBezTo>
                <a:lnTo>
                  <a:pt x="2922984" y="1753790"/>
                </a:lnTo>
                <a:cubicBezTo>
                  <a:pt x="2922984" y="1861412"/>
                  <a:pt x="2835740" y="1948656"/>
                  <a:pt x="2728118" y="1948656"/>
                </a:cubicBezTo>
                <a:lnTo>
                  <a:pt x="194866" y="1948656"/>
                </a:lnTo>
                <a:cubicBezTo>
                  <a:pt x="87244" y="1948656"/>
                  <a:pt x="0" y="1861412"/>
                  <a:pt x="0" y="1753790"/>
                </a:cubicBezTo>
                <a:lnTo>
                  <a:pt x="0" y="194866"/>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defTabSz="755650">
              <a:lnSpc>
                <a:spcPct val="90000"/>
              </a:lnSpc>
              <a:spcBef>
                <a:spcPct val="0"/>
              </a:spcBef>
              <a:spcAft>
                <a:spcPct val="35000"/>
              </a:spcAft>
            </a:pPr>
            <a:r>
              <a:rPr lang="ja-JP" altLang="en-US" sz="2000" dirty="0">
                <a:solidFill>
                  <a:schemeClr val="accent1">
                    <a:lumMod val="50000"/>
                  </a:schemeClr>
                </a:solidFill>
              </a:rPr>
              <a:t>地域住民の脳血管疾患・虚血性心疾患による日常生活動作が低下していなければ、また、低下している住民が少なければ、災害時に避難誘導する消防団の負担が軽減し、逃げ遅れによる犠牲者を防ぐことにつながる</a:t>
            </a:r>
          </a:p>
        </p:txBody>
      </p:sp>
    </p:spTree>
    <p:extLst>
      <p:ext uri="{BB962C8B-B14F-4D97-AF65-F5344CB8AC3E}">
        <p14:creationId xmlns:p14="http://schemas.microsoft.com/office/powerpoint/2010/main" val="9096321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1" nodeType="clickEffect">
                                  <p:stCondLst>
                                    <p:cond delay="0"/>
                                  </p:stCondLst>
                                  <p:childTnLst>
                                    <p:animEffect transition="out" filter="fade">
                                      <p:cBhvr>
                                        <p:cTn id="32" dur="1000" tmFilter="0, 0; .2, .5; .8, .5; 1, 0"/>
                                        <p:tgtEl>
                                          <p:spTgt spid="12"/>
                                        </p:tgtEl>
                                      </p:cBhvr>
                                    </p:animEffect>
                                    <p:animScale>
                                      <p:cBhvr>
                                        <p:cTn id="33"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8"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501434" y="153029"/>
            <a:ext cx="6302814" cy="537404"/>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solidFill>
                  <a:schemeClr val="accent2"/>
                </a:solidFill>
              </a:rPr>
              <a:t>１　これ</a:t>
            </a:r>
            <a:r>
              <a:rPr lang="ja-JP" altLang="en-US" sz="2400" b="1" dirty="0">
                <a:solidFill>
                  <a:schemeClr val="accent2"/>
                </a:solidFill>
              </a:rPr>
              <a:t>まで</a:t>
            </a:r>
            <a:r>
              <a:rPr lang="ja-JP" altLang="en-US" sz="2400" b="1" dirty="0" smtClean="0">
                <a:solidFill>
                  <a:schemeClr val="accent2"/>
                </a:solidFill>
              </a:rPr>
              <a:t>の基金の健康に係る主な取組（１）</a:t>
            </a:r>
            <a:endParaRPr lang="ja-JP" altLang="en-US" sz="2400" b="1" dirty="0">
              <a:solidFill>
                <a:schemeClr val="accent2"/>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a:t>
            </a:fld>
            <a:endParaRPr kumimoji="1" lang="ja-JP" altLang="en-US" dirty="0"/>
          </a:p>
        </p:txBody>
      </p:sp>
      <p:sp>
        <p:nvSpPr>
          <p:cNvPr id="13" name="角丸四角形 12"/>
          <p:cNvSpPr/>
          <p:nvPr/>
        </p:nvSpPr>
        <p:spPr>
          <a:xfrm>
            <a:off x="755576" y="1058764"/>
            <a:ext cx="7635245" cy="1316053"/>
          </a:xfrm>
          <a:prstGeom prst="round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1058" tIns="50263" rIns="61058" bIns="50263" numCol="1" spcCol="1270" anchor="ctr" anchorCtr="0">
            <a:noAutofit/>
          </a:bodyPr>
          <a:lstStyle/>
          <a:p>
            <a:pPr algn="ctr" defTabSz="755650">
              <a:lnSpc>
                <a:spcPct val="90000"/>
              </a:lnSpc>
              <a:spcBef>
                <a:spcPct val="0"/>
              </a:spcBef>
              <a:spcAft>
                <a:spcPct val="35000"/>
              </a:spcAft>
            </a:pPr>
            <a:endParaRPr lang="en-US" altLang="ja-JP" sz="1700" dirty="0">
              <a:solidFill>
                <a:schemeClr val="accent1">
                  <a:lumMod val="50000"/>
                </a:schemeClr>
              </a:solidFill>
              <a:latin typeface="+mj-ea"/>
              <a:ea typeface="+mj-ea"/>
            </a:endParaRPr>
          </a:p>
          <a:p>
            <a:pPr defTabSz="755650">
              <a:lnSpc>
                <a:spcPct val="90000"/>
              </a:lnSpc>
              <a:spcBef>
                <a:spcPct val="0"/>
              </a:spcBef>
              <a:spcAft>
                <a:spcPct val="35000"/>
              </a:spcAft>
            </a:pPr>
            <a:r>
              <a:rPr lang="ja-JP" altLang="en-US" b="1" dirty="0">
                <a:solidFill>
                  <a:schemeClr val="accent1">
                    <a:lumMod val="50000"/>
                  </a:schemeClr>
                </a:solidFill>
                <a:latin typeface="+mj-ea"/>
                <a:ea typeface="+mj-ea"/>
              </a:rPr>
              <a:t>健康診断、血圧計などの健康管理備品、安全帽などの安全装備品等を助成</a:t>
            </a:r>
            <a:r>
              <a:rPr lang="en-US" altLang="ja-JP" b="1" dirty="0">
                <a:solidFill>
                  <a:schemeClr val="accent1">
                    <a:lumMod val="50000"/>
                  </a:schemeClr>
                </a:solidFill>
                <a:latin typeface="+mj-ea"/>
                <a:ea typeface="+mj-ea"/>
              </a:rPr>
              <a:t/>
            </a:r>
            <a:br>
              <a:rPr lang="en-US" altLang="ja-JP" b="1" dirty="0">
                <a:solidFill>
                  <a:schemeClr val="accent1">
                    <a:lumMod val="50000"/>
                  </a:schemeClr>
                </a:solidFill>
                <a:latin typeface="+mj-ea"/>
                <a:ea typeface="+mj-ea"/>
              </a:rPr>
            </a:br>
            <a:r>
              <a:rPr lang="ja-JP" altLang="en-US" b="1" dirty="0">
                <a:solidFill>
                  <a:schemeClr val="accent1">
                    <a:lumMod val="50000"/>
                  </a:schemeClr>
                </a:solidFill>
                <a:latin typeface="+mj-ea"/>
                <a:ea typeface="+mj-ea"/>
              </a:rPr>
              <a:t>必要に応じて、名称・助成メニュー等を変更して現在に</a:t>
            </a:r>
            <a:r>
              <a:rPr lang="ja-JP" altLang="en-US" b="1" dirty="0" smtClean="0">
                <a:solidFill>
                  <a:schemeClr val="accent1">
                    <a:lumMod val="50000"/>
                  </a:schemeClr>
                </a:solidFill>
                <a:latin typeface="+mj-ea"/>
                <a:ea typeface="+mj-ea"/>
              </a:rPr>
              <a:t>至ります。</a:t>
            </a:r>
            <a:endParaRPr lang="ja-JP" altLang="en-US" b="1" dirty="0">
              <a:solidFill>
                <a:schemeClr val="accent1">
                  <a:lumMod val="50000"/>
                </a:schemeClr>
              </a:solidFill>
              <a:latin typeface="+mj-ea"/>
              <a:ea typeface="+mj-ea"/>
            </a:endParaRPr>
          </a:p>
        </p:txBody>
      </p:sp>
      <p:sp>
        <p:nvSpPr>
          <p:cNvPr id="12" name="角丸四角形 11"/>
          <p:cNvSpPr/>
          <p:nvPr/>
        </p:nvSpPr>
        <p:spPr>
          <a:xfrm>
            <a:off x="1187624" y="880091"/>
            <a:ext cx="3768695" cy="470663"/>
          </a:xfrm>
          <a:prstGeom prst="roundRect">
            <a:avLst/>
          </a:prstGeom>
          <a:ln w="25400">
            <a:noFill/>
          </a:ln>
          <a:scene3d>
            <a:camera prst="orthographicFront"/>
            <a:lightRig rig="threePt" dir="t"/>
          </a:scene3d>
          <a:sp3d prstMaterial="metal">
            <a:bevelT/>
          </a:sp3d>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072" tIns="37467" rIns="244072" bIns="37467" numCol="1" spcCol="1270" anchor="ctr" anchorCtr="0">
            <a:noAutofit/>
          </a:bodyPr>
          <a:lstStyle/>
          <a:p>
            <a:pPr algn="ctr" defTabSz="1066800">
              <a:lnSpc>
                <a:spcPct val="90000"/>
              </a:lnSpc>
              <a:spcBef>
                <a:spcPct val="0"/>
              </a:spcBef>
              <a:spcAft>
                <a:spcPct val="35000"/>
              </a:spcAft>
            </a:pPr>
            <a:r>
              <a:rPr lang="ja-JP" altLang="en-US" sz="2000" b="1" dirty="0"/>
              <a:t>公務災害防止活動援助事業</a:t>
            </a:r>
          </a:p>
        </p:txBody>
      </p:sp>
      <p:sp>
        <p:nvSpPr>
          <p:cNvPr id="5" name="フリーフォーム 4"/>
          <p:cNvSpPr/>
          <p:nvPr/>
        </p:nvSpPr>
        <p:spPr>
          <a:xfrm>
            <a:off x="2339752" y="2622070"/>
            <a:ext cx="5465704" cy="740164"/>
          </a:xfrm>
          <a:custGeom>
            <a:avLst/>
            <a:gdLst>
              <a:gd name="connsiteX0" fmla="*/ 159940 w 959618"/>
              <a:gd name="connsiteY0" fmla="*/ 0 h 7148690"/>
              <a:gd name="connsiteX1" fmla="*/ 799678 w 959618"/>
              <a:gd name="connsiteY1" fmla="*/ 0 h 7148690"/>
              <a:gd name="connsiteX2" fmla="*/ 959618 w 959618"/>
              <a:gd name="connsiteY2" fmla="*/ 159940 h 7148690"/>
              <a:gd name="connsiteX3" fmla="*/ 959618 w 959618"/>
              <a:gd name="connsiteY3" fmla="*/ 7148690 h 7148690"/>
              <a:gd name="connsiteX4" fmla="*/ 959618 w 959618"/>
              <a:gd name="connsiteY4" fmla="*/ 7148690 h 7148690"/>
              <a:gd name="connsiteX5" fmla="*/ 0 w 959618"/>
              <a:gd name="connsiteY5" fmla="*/ 7148690 h 7148690"/>
              <a:gd name="connsiteX6" fmla="*/ 0 w 959618"/>
              <a:gd name="connsiteY6" fmla="*/ 7148690 h 7148690"/>
              <a:gd name="connsiteX7" fmla="*/ 0 w 959618"/>
              <a:gd name="connsiteY7" fmla="*/ 159940 h 7148690"/>
              <a:gd name="connsiteX8" fmla="*/ 159940 w 959618"/>
              <a:gd name="connsiteY8" fmla="*/ 0 h 71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618" h="7148690">
                <a:moveTo>
                  <a:pt x="959618" y="1191478"/>
                </a:moveTo>
                <a:lnTo>
                  <a:pt x="959618" y="5957212"/>
                </a:lnTo>
                <a:cubicBezTo>
                  <a:pt x="959618" y="6615242"/>
                  <a:pt x="950006" y="7148686"/>
                  <a:pt x="938148" y="7148686"/>
                </a:cubicBezTo>
                <a:lnTo>
                  <a:pt x="0" y="7148686"/>
                </a:lnTo>
                <a:lnTo>
                  <a:pt x="0" y="7148686"/>
                </a:lnTo>
                <a:lnTo>
                  <a:pt x="0" y="4"/>
                </a:lnTo>
                <a:lnTo>
                  <a:pt x="0" y="4"/>
                </a:lnTo>
                <a:lnTo>
                  <a:pt x="938148" y="4"/>
                </a:lnTo>
                <a:cubicBezTo>
                  <a:pt x="950006" y="4"/>
                  <a:pt x="959618" y="533448"/>
                  <a:pt x="959618" y="1191478"/>
                </a:cubicBezTo>
                <a:close/>
              </a:path>
            </a:pathLst>
          </a:custGeom>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2025" tIns="63989" rIns="63989" bIns="63991" numCol="1" spcCol="1270" anchor="ctr" anchorCtr="0">
            <a:noAutofit/>
          </a:bodyPr>
          <a:lstStyle/>
          <a:p>
            <a:pPr marL="228600" lvl="1" indent="-228600" algn="l" defTabSz="1200150">
              <a:lnSpc>
                <a:spcPct val="90000"/>
              </a:lnSpc>
              <a:spcBef>
                <a:spcPct val="0"/>
              </a:spcBef>
              <a:spcAft>
                <a:spcPct val="15000"/>
              </a:spcAft>
              <a:buChar char="••"/>
            </a:pPr>
            <a:r>
              <a:rPr lang="ja-JP" altLang="en-US" sz="1600" b="1" kern="1200" dirty="0" smtClean="0"/>
              <a:t>消防団員</a:t>
            </a:r>
            <a:r>
              <a:rPr kumimoji="1" lang="ja-JP" altLang="en-US" sz="1600" b="1" kern="1200" dirty="0" smtClean="0"/>
              <a:t>健康管理助成事業を開始</a:t>
            </a:r>
            <a:endParaRPr kumimoji="1" lang="ja-JP" altLang="en-US" sz="1600" b="1" kern="1200" dirty="0"/>
          </a:p>
        </p:txBody>
      </p:sp>
      <p:sp>
        <p:nvSpPr>
          <p:cNvPr id="7" name="フリーフォーム 6"/>
          <p:cNvSpPr/>
          <p:nvPr/>
        </p:nvSpPr>
        <p:spPr>
          <a:xfrm>
            <a:off x="2339752" y="3726956"/>
            <a:ext cx="5465704" cy="740164"/>
          </a:xfrm>
          <a:custGeom>
            <a:avLst/>
            <a:gdLst>
              <a:gd name="connsiteX0" fmla="*/ 159940 w 959618"/>
              <a:gd name="connsiteY0" fmla="*/ 0 h 7148690"/>
              <a:gd name="connsiteX1" fmla="*/ 799678 w 959618"/>
              <a:gd name="connsiteY1" fmla="*/ 0 h 7148690"/>
              <a:gd name="connsiteX2" fmla="*/ 959618 w 959618"/>
              <a:gd name="connsiteY2" fmla="*/ 159940 h 7148690"/>
              <a:gd name="connsiteX3" fmla="*/ 959618 w 959618"/>
              <a:gd name="connsiteY3" fmla="*/ 7148690 h 7148690"/>
              <a:gd name="connsiteX4" fmla="*/ 959618 w 959618"/>
              <a:gd name="connsiteY4" fmla="*/ 7148690 h 7148690"/>
              <a:gd name="connsiteX5" fmla="*/ 0 w 959618"/>
              <a:gd name="connsiteY5" fmla="*/ 7148690 h 7148690"/>
              <a:gd name="connsiteX6" fmla="*/ 0 w 959618"/>
              <a:gd name="connsiteY6" fmla="*/ 7148690 h 7148690"/>
              <a:gd name="connsiteX7" fmla="*/ 0 w 959618"/>
              <a:gd name="connsiteY7" fmla="*/ 159940 h 7148690"/>
              <a:gd name="connsiteX8" fmla="*/ 159940 w 959618"/>
              <a:gd name="connsiteY8" fmla="*/ 0 h 71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618" h="7148690">
                <a:moveTo>
                  <a:pt x="959618" y="1191478"/>
                </a:moveTo>
                <a:lnTo>
                  <a:pt x="959618" y="5957212"/>
                </a:lnTo>
                <a:cubicBezTo>
                  <a:pt x="959618" y="6615242"/>
                  <a:pt x="950006" y="7148686"/>
                  <a:pt x="938148" y="7148686"/>
                </a:cubicBezTo>
                <a:lnTo>
                  <a:pt x="0" y="7148686"/>
                </a:lnTo>
                <a:lnTo>
                  <a:pt x="0" y="7148686"/>
                </a:lnTo>
                <a:lnTo>
                  <a:pt x="0" y="4"/>
                </a:lnTo>
                <a:lnTo>
                  <a:pt x="0" y="4"/>
                </a:lnTo>
                <a:lnTo>
                  <a:pt x="938148" y="4"/>
                </a:lnTo>
                <a:cubicBezTo>
                  <a:pt x="950006" y="4"/>
                  <a:pt x="959618" y="533448"/>
                  <a:pt x="959618" y="1191478"/>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2025" tIns="63989" rIns="63989" bIns="63991" numCol="1" spcCol="1270" anchor="ctr" anchorCtr="0">
            <a:noAutofit/>
          </a:bodyPr>
          <a:lstStyle/>
          <a:p>
            <a:pPr marL="228600" lvl="1" indent="-228600" algn="l" defTabSz="1200150">
              <a:lnSpc>
                <a:spcPct val="90000"/>
              </a:lnSpc>
              <a:spcBef>
                <a:spcPct val="0"/>
              </a:spcBef>
              <a:spcAft>
                <a:spcPct val="15000"/>
              </a:spcAft>
              <a:buChar char="••"/>
            </a:pPr>
            <a:r>
              <a:rPr kumimoji="1" lang="ja-JP" altLang="en-US" sz="1600" b="1" kern="1200" dirty="0" smtClean="0"/>
              <a:t>消防団員公務災害防止対策推進事業を開始</a:t>
            </a:r>
            <a:endParaRPr kumimoji="1" lang="ja-JP" altLang="en-US" sz="1600" b="1" kern="1200" dirty="0"/>
          </a:p>
        </p:txBody>
      </p:sp>
      <p:sp>
        <p:nvSpPr>
          <p:cNvPr id="9" name="フリーフォーム 8"/>
          <p:cNvSpPr/>
          <p:nvPr/>
        </p:nvSpPr>
        <p:spPr>
          <a:xfrm>
            <a:off x="2337074" y="4919744"/>
            <a:ext cx="5465704" cy="740164"/>
          </a:xfrm>
          <a:custGeom>
            <a:avLst/>
            <a:gdLst>
              <a:gd name="connsiteX0" fmla="*/ 159940 w 959618"/>
              <a:gd name="connsiteY0" fmla="*/ 0 h 7148690"/>
              <a:gd name="connsiteX1" fmla="*/ 799678 w 959618"/>
              <a:gd name="connsiteY1" fmla="*/ 0 h 7148690"/>
              <a:gd name="connsiteX2" fmla="*/ 959618 w 959618"/>
              <a:gd name="connsiteY2" fmla="*/ 159940 h 7148690"/>
              <a:gd name="connsiteX3" fmla="*/ 959618 w 959618"/>
              <a:gd name="connsiteY3" fmla="*/ 7148690 h 7148690"/>
              <a:gd name="connsiteX4" fmla="*/ 959618 w 959618"/>
              <a:gd name="connsiteY4" fmla="*/ 7148690 h 7148690"/>
              <a:gd name="connsiteX5" fmla="*/ 0 w 959618"/>
              <a:gd name="connsiteY5" fmla="*/ 7148690 h 7148690"/>
              <a:gd name="connsiteX6" fmla="*/ 0 w 959618"/>
              <a:gd name="connsiteY6" fmla="*/ 7148690 h 7148690"/>
              <a:gd name="connsiteX7" fmla="*/ 0 w 959618"/>
              <a:gd name="connsiteY7" fmla="*/ 159940 h 7148690"/>
              <a:gd name="connsiteX8" fmla="*/ 159940 w 959618"/>
              <a:gd name="connsiteY8" fmla="*/ 0 h 71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618" h="7148690">
                <a:moveTo>
                  <a:pt x="959618" y="1191478"/>
                </a:moveTo>
                <a:lnTo>
                  <a:pt x="959618" y="5957212"/>
                </a:lnTo>
                <a:cubicBezTo>
                  <a:pt x="959618" y="6615242"/>
                  <a:pt x="950006" y="7148686"/>
                  <a:pt x="938148" y="7148686"/>
                </a:cubicBezTo>
                <a:lnTo>
                  <a:pt x="0" y="7148686"/>
                </a:lnTo>
                <a:lnTo>
                  <a:pt x="0" y="7148686"/>
                </a:lnTo>
                <a:lnTo>
                  <a:pt x="0" y="4"/>
                </a:lnTo>
                <a:lnTo>
                  <a:pt x="0" y="4"/>
                </a:lnTo>
                <a:lnTo>
                  <a:pt x="938148" y="4"/>
                </a:lnTo>
                <a:cubicBezTo>
                  <a:pt x="950006" y="4"/>
                  <a:pt x="959618" y="533448"/>
                  <a:pt x="959618" y="1191478"/>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2025" tIns="63989" rIns="63989" bIns="63991" numCol="1" spcCol="1270" anchor="ctr" anchorCtr="0">
            <a:noAutofit/>
          </a:bodyPr>
          <a:lstStyle/>
          <a:p>
            <a:pPr marL="228600" lvl="1" indent="-228600" algn="l" defTabSz="1200150">
              <a:lnSpc>
                <a:spcPct val="90000"/>
              </a:lnSpc>
              <a:spcBef>
                <a:spcPct val="0"/>
              </a:spcBef>
              <a:spcAft>
                <a:spcPct val="15000"/>
              </a:spcAft>
              <a:buChar char="••"/>
            </a:pPr>
            <a:r>
              <a:rPr kumimoji="1" lang="ja-JP" altLang="en-US" sz="1600" b="1" kern="1200" dirty="0" smtClean="0"/>
              <a:t>消防団員安全装備品整備等助成事業を開始</a:t>
            </a:r>
            <a:endParaRPr kumimoji="1" lang="ja-JP" altLang="en-US" sz="1600" b="1" kern="1200" dirty="0"/>
          </a:p>
        </p:txBody>
      </p:sp>
      <p:sp>
        <p:nvSpPr>
          <p:cNvPr id="3" name="フリーフォーム 2"/>
          <p:cNvSpPr/>
          <p:nvPr/>
        </p:nvSpPr>
        <p:spPr>
          <a:xfrm>
            <a:off x="899592" y="2604930"/>
            <a:ext cx="1437483" cy="1189351"/>
          </a:xfrm>
          <a:custGeom>
            <a:avLst/>
            <a:gdLst>
              <a:gd name="connsiteX0" fmla="*/ 0 w 1476335"/>
              <a:gd name="connsiteY0" fmla="*/ 0 h 1033435"/>
              <a:gd name="connsiteX1" fmla="*/ 959618 w 1476335"/>
              <a:gd name="connsiteY1" fmla="*/ 0 h 1033435"/>
              <a:gd name="connsiteX2" fmla="*/ 1476335 w 1476335"/>
              <a:gd name="connsiteY2" fmla="*/ 516718 h 1033435"/>
              <a:gd name="connsiteX3" fmla="*/ 959618 w 1476335"/>
              <a:gd name="connsiteY3" fmla="*/ 1033435 h 1033435"/>
              <a:gd name="connsiteX4" fmla="*/ 0 w 1476335"/>
              <a:gd name="connsiteY4" fmla="*/ 1033435 h 1033435"/>
              <a:gd name="connsiteX5" fmla="*/ 516718 w 1476335"/>
              <a:gd name="connsiteY5" fmla="*/ 516718 h 1033435"/>
              <a:gd name="connsiteX6" fmla="*/ 0 w 1476335"/>
              <a:gd name="connsiteY6" fmla="*/ 0 h 10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335" h="1033435">
                <a:moveTo>
                  <a:pt x="1476335" y="0"/>
                </a:moveTo>
                <a:lnTo>
                  <a:pt x="1476335" y="671733"/>
                </a:lnTo>
                <a:lnTo>
                  <a:pt x="738167" y="1033435"/>
                </a:lnTo>
                <a:lnTo>
                  <a:pt x="0" y="671733"/>
                </a:lnTo>
                <a:lnTo>
                  <a:pt x="0" y="0"/>
                </a:lnTo>
                <a:lnTo>
                  <a:pt x="738167" y="361703"/>
                </a:lnTo>
                <a:lnTo>
                  <a:pt x="1476335" y="0"/>
                </a:lnTo>
                <a:close/>
              </a:path>
            </a:pathLst>
          </a:custGeom>
          <a:solidFill>
            <a:srgbClr val="C1DBFB"/>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066" tIns="528784" rIns="12065" bIns="528782" numCol="1" spcCol="1270" anchor="ctr" anchorCtr="0">
            <a:noAutofit/>
          </a:bodyPr>
          <a:lstStyle/>
          <a:p>
            <a:pPr lvl="0" algn="ctr" defTabSz="844550">
              <a:lnSpc>
                <a:spcPct val="90000"/>
              </a:lnSpc>
              <a:spcBef>
                <a:spcPct val="0"/>
              </a:spcBef>
              <a:spcAft>
                <a:spcPct val="35000"/>
              </a:spcAft>
            </a:pPr>
            <a:r>
              <a:rPr kumimoji="1" lang="ja-JP" altLang="en-US" sz="1900" b="1" kern="1200" dirty="0" smtClean="0">
                <a:solidFill>
                  <a:sysClr val="windowText" lastClr="000000"/>
                </a:solidFill>
              </a:rPr>
              <a:t>昭和</a:t>
            </a:r>
            <a:r>
              <a:rPr kumimoji="1" lang="en-US" altLang="ja-JP" sz="1900" b="1" kern="1200" dirty="0" smtClean="0">
                <a:solidFill>
                  <a:sysClr val="windowText" lastClr="000000"/>
                </a:solidFill>
              </a:rPr>
              <a:t>61</a:t>
            </a:r>
            <a:r>
              <a:rPr kumimoji="1" lang="ja-JP" altLang="en-US" sz="1900" b="1" kern="1200" dirty="0" smtClean="0">
                <a:solidFill>
                  <a:sysClr val="windowText" lastClr="000000"/>
                </a:solidFill>
              </a:rPr>
              <a:t>年度</a:t>
            </a:r>
            <a:endParaRPr kumimoji="1" lang="ja-JP" altLang="en-US" sz="1900" b="1" kern="1200" dirty="0">
              <a:solidFill>
                <a:sysClr val="windowText" lastClr="000000"/>
              </a:solidFill>
            </a:endParaRPr>
          </a:p>
        </p:txBody>
      </p:sp>
      <p:sp>
        <p:nvSpPr>
          <p:cNvPr id="6" name="フリーフォーム 5"/>
          <p:cNvSpPr/>
          <p:nvPr/>
        </p:nvSpPr>
        <p:spPr>
          <a:xfrm>
            <a:off x="899592" y="3709818"/>
            <a:ext cx="1437482" cy="1189350"/>
          </a:xfrm>
          <a:custGeom>
            <a:avLst/>
            <a:gdLst>
              <a:gd name="connsiteX0" fmla="*/ 0 w 1476335"/>
              <a:gd name="connsiteY0" fmla="*/ 0 h 1033435"/>
              <a:gd name="connsiteX1" fmla="*/ 959618 w 1476335"/>
              <a:gd name="connsiteY1" fmla="*/ 0 h 1033435"/>
              <a:gd name="connsiteX2" fmla="*/ 1476335 w 1476335"/>
              <a:gd name="connsiteY2" fmla="*/ 516718 h 1033435"/>
              <a:gd name="connsiteX3" fmla="*/ 959618 w 1476335"/>
              <a:gd name="connsiteY3" fmla="*/ 1033435 h 1033435"/>
              <a:gd name="connsiteX4" fmla="*/ 0 w 1476335"/>
              <a:gd name="connsiteY4" fmla="*/ 1033435 h 1033435"/>
              <a:gd name="connsiteX5" fmla="*/ 516718 w 1476335"/>
              <a:gd name="connsiteY5" fmla="*/ 516718 h 1033435"/>
              <a:gd name="connsiteX6" fmla="*/ 0 w 1476335"/>
              <a:gd name="connsiteY6" fmla="*/ 0 h 10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335" h="1033435">
                <a:moveTo>
                  <a:pt x="1476335" y="0"/>
                </a:moveTo>
                <a:lnTo>
                  <a:pt x="1476335" y="671733"/>
                </a:lnTo>
                <a:lnTo>
                  <a:pt x="738167" y="1033435"/>
                </a:lnTo>
                <a:lnTo>
                  <a:pt x="0" y="671733"/>
                </a:lnTo>
                <a:lnTo>
                  <a:pt x="0" y="0"/>
                </a:lnTo>
                <a:lnTo>
                  <a:pt x="738167" y="361703"/>
                </a:lnTo>
                <a:lnTo>
                  <a:pt x="1476335" y="0"/>
                </a:lnTo>
                <a:close/>
              </a:path>
            </a:pathLst>
          </a:custGeom>
          <a:solidFill>
            <a:srgbClr val="C1DBFB"/>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066" tIns="528783" rIns="12064" bIns="528782" numCol="1" spcCol="1270" anchor="ctr" anchorCtr="0">
            <a:noAutofit/>
          </a:bodyPr>
          <a:lstStyle/>
          <a:p>
            <a:pPr lvl="0" algn="ctr" defTabSz="844550">
              <a:lnSpc>
                <a:spcPct val="90000"/>
              </a:lnSpc>
              <a:spcBef>
                <a:spcPct val="0"/>
              </a:spcBef>
              <a:spcAft>
                <a:spcPct val="35000"/>
              </a:spcAft>
            </a:pPr>
            <a:r>
              <a:rPr kumimoji="1" lang="ja-JP" altLang="en-US" sz="1900" b="1" kern="1200" dirty="0" smtClean="0">
                <a:solidFill>
                  <a:sysClr val="windowText" lastClr="000000"/>
                </a:solidFill>
              </a:rPr>
              <a:t>平成</a:t>
            </a:r>
            <a:r>
              <a:rPr kumimoji="1" lang="ja-JP" altLang="en-US" sz="1900" b="1" kern="1200" dirty="0" smtClean="0">
                <a:solidFill>
                  <a:sysClr val="windowText" lastClr="000000"/>
                </a:solidFill>
              </a:rPr>
              <a:t>元年度</a:t>
            </a:r>
            <a:endParaRPr kumimoji="1" lang="ja-JP" altLang="en-US" sz="1900" b="1" kern="1200" dirty="0">
              <a:solidFill>
                <a:sysClr val="windowText" lastClr="000000"/>
              </a:solidFill>
            </a:endParaRPr>
          </a:p>
        </p:txBody>
      </p:sp>
      <p:sp>
        <p:nvSpPr>
          <p:cNvPr id="8" name="フリーフォーム 7"/>
          <p:cNvSpPr/>
          <p:nvPr/>
        </p:nvSpPr>
        <p:spPr>
          <a:xfrm>
            <a:off x="899592" y="4902606"/>
            <a:ext cx="1434804" cy="1189350"/>
          </a:xfrm>
          <a:custGeom>
            <a:avLst/>
            <a:gdLst>
              <a:gd name="connsiteX0" fmla="*/ 0 w 1476335"/>
              <a:gd name="connsiteY0" fmla="*/ 0 h 1033435"/>
              <a:gd name="connsiteX1" fmla="*/ 959618 w 1476335"/>
              <a:gd name="connsiteY1" fmla="*/ 0 h 1033435"/>
              <a:gd name="connsiteX2" fmla="*/ 1476335 w 1476335"/>
              <a:gd name="connsiteY2" fmla="*/ 516718 h 1033435"/>
              <a:gd name="connsiteX3" fmla="*/ 959618 w 1476335"/>
              <a:gd name="connsiteY3" fmla="*/ 1033435 h 1033435"/>
              <a:gd name="connsiteX4" fmla="*/ 0 w 1476335"/>
              <a:gd name="connsiteY4" fmla="*/ 1033435 h 1033435"/>
              <a:gd name="connsiteX5" fmla="*/ 516718 w 1476335"/>
              <a:gd name="connsiteY5" fmla="*/ 516718 h 1033435"/>
              <a:gd name="connsiteX6" fmla="*/ 0 w 1476335"/>
              <a:gd name="connsiteY6" fmla="*/ 0 h 10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335" h="1033435">
                <a:moveTo>
                  <a:pt x="1476335" y="0"/>
                </a:moveTo>
                <a:lnTo>
                  <a:pt x="1476335" y="671733"/>
                </a:lnTo>
                <a:lnTo>
                  <a:pt x="738167" y="1033435"/>
                </a:lnTo>
                <a:lnTo>
                  <a:pt x="0" y="671733"/>
                </a:lnTo>
                <a:lnTo>
                  <a:pt x="0" y="0"/>
                </a:lnTo>
                <a:lnTo>
                  <a:pt x="738167" y="361703"/>
                </a:lnTo>
                <a:lnTo>
                  <a:pt x="1476335" y="0"/>
                </a:lnTo>
                <a:close/>
              </a:path>
            </a:pathLst>
          </a:custGeom>
          <a:solidFill>
            <a:srgbClr val="C1DBFB"/>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066" tIns="528783" rIns="12064" bIns="528782" numCol="1" spcCol="1270" anchor="ctr" anchorCtr="0">
            <a:noAutofit/>
          </a:bodyPr>
          <a:lstStyle/>
          <a:p>
            <a:pPr lvl="0" algn="ctr" defTabSz="844550">
              <a:lnSpc>
                <a:spcPct val="90000"/>
              </a:lnSpc>
              <a:spcBef>
                <a:spcPct val="0"/>
              </a:spcBef>
              <a:spcAft>
                <a:spcPct val="35000"/>
              </a:spcAft>
            </a:pPr>
            <a:r>
              <a:rPr kumimoji="1" lang="ja-JP" altLang="en-US" sz="1900" b="1" kern="1200" dirty="0" smtClean="0">
                <a:solidFill>
                  <a:sysClr val="windowText" lastClr="000000"/>
                </a:solidFill>
              </a:rPr>
              <a:t>平成</a:t>
            </a:r>
            <a:r>
              <a:rPr kumimoji="1" lang="en-US" altLang="ja-JP" sz="1900" b="1" kern="1200" dirty="0" smtClean="0">
                <a:solidFill>
                  <a:sysClr val="windowText" lastClr="000000"/>
                </a:solidFill>
              </a:rPr>
              <a:t>13</a:t>
            </a:r>
            <a:r>
              <a:rPr kumimoji="1" lang="ja-JP" altLang="en-US" sz="1900" b="1" kern="1200" dirty="0" smtClean="0">
                <a:solidFill>
                  <a:sysClr val="windowText" lastClr="000000"/>
                </a:solidFill>
              </a:rPr>
              <a:t>年度</a:t>
            </a:r>
            <a:endParaRPr kumimoji="1" lang="ja-JP" altLang="en-US" sz="1900" b="1" kern="1200" dirty="0">
              <a:solidFill>
                <a:sysClr val="windowText" lastClr="000000"/>
              </a:solidFill>
            </a:endParaRPr>
          </a:p>
        </p:txBody>
      </p:sp>
    </p:spTree>
    <p:extLst>
      <p:ext uri="{BB962C8B-B14F-4D97-AF65-F5344CB8AC3E}">
        <p14:creationId xmlns:p14="http://schemas.microsoft.com/office/powerpoint/2010/main" val="884646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anim calcmode="lin" valueType="num">
                                      <p:cBhvr>
                                        <p:cTn id="37" dur="500" fill="hold"/>
                                        <p:tgtEl>
                                          <p:spTgt spid="6"/>
                                        </p:tgtEl>
                                        <p:attrNameLst>
                                          <p:attrName>ppt_x</p:attrName>
                                        </p:attrNameLst>
                                      </p:cBhvr>
                                      <p:tavLst>
                                        <p:tav tm="0">
                                          <p:val>
                                            <p:strVal val="#ppt_x"/>
                                          </p:val>
                                        </p:tav>
                                        <p:tav tm="100000">
                                          <p:val>
                                            <p:strVal val="#ppt_x"/>
                                          </p:val>
                                        </p:tav>
                                      </p:tavLst>
                                    </p:anim>
                                    <p:anim calcmode="lin" valueType="num">
                                      <p:cBhvr>
                                        <p:cTn id="38" dur="500" fill="hold"/>
                                        <p:tgtEl>
                                          <p:spTgt spid="6"/>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anim calcmode="lin" valueType="num">
                                      <p:cBhvr>
                                        <p:cTn id="42" dur="500" fill="hold"/>
                                        <p:tgtEl>
                                          <p:spTgt spid="7"/>
                                        </p:tgtEl>
                                        <p:attrNameLst>
                                          <p:attrName>ppt_x</p:attrName>
                                        </p:attrNameLst>
                                      </p:cBhvr>
                                      <p:tavLst>
                                        <p:tav tm="0">
                                          <p:val>
                                            <p:strVal val="#ppt_x"/>
                                          </p:val>
                                        </p:tav>
                                        <p:tav tm="100000">
                                          <p:val>
                                            <p:strVal val="#ppt_x"/>
                                          </p:val>
                                        </p:tav>
                                      </p:tavLst>
                                    </p:anim>
                                    <p:anim calcmode="lin" valueType="num">
                                      <p:cBhvr>
                                        <p:cTn id="4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anim calcmode="lin" valueType="num">
                                      <p:cBhvr>
                                        <p:cTn id="49" dur="500" fill="hold"/>
                                        <p:tgtEl>
                                          <p:spTgt spid="8"/>
                                        </p:tgtEl>
                                        <p:attrNameLst>
                                          <p:attrName>ppt_x</p:attrName>
                                        </p:attrNameLst>
                                      </p:cBhvr>
                                      <p:tavLst>
                                        <p:tav tm="0">
                                          <p:val>
                                            <p:strVal val="#ppt_x"/>
                                          </p:val>
                                        </p:tav>
                                        <p:tav tm="100000">
                                          <p:val>
                                            <p:strVal val="#ppt_x"/>
                                          </p:val>
                                        </p:tav>
                                      </p:tavLst>
                                    </p:anim>
                                    <p:anim calcmode="lin" valueType="num">
                                      <p:cBhvr>
                                        <p:cTn id="50" dur="500" fill="hold"/>
                                        <p:tgtEl>
                                          <p:spTgt spid="8"/>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anim calcmode="lin" valueType="num">
                                      <p:cBhvr>
                                        <p:cTn id="54" dur="500" fill="hold"/>
                                        <p:tgtEl>
                                          <p:spTgt spid="9"/>
                                        </p:tgtEl>
                                        <p:attrNameLst>
                                          <p:attrName>ppt_x</p:attrName>
                                        </p:attrNameLst>
                                      </p:cBhvr>
                                      <p:tavLst>
                                        <p:tav tm="0">
                                          <p:val>
                                            <p:strVal val="#ppt_x"/>
                                          </p:val>
                                        </p:tav>
                                        <p:tav tm="100000">
                                          <p:val>
                                            <p:strVal val="#ppt_x"/>
                                          </p:val>
                                        </p:tav>
                                      </p:tavLst>
                                    </p:anim>
                                    <p:anim calcmode="lin" valueType="num">
                                      <p:cBhvr>
                                        <p:cTn id="5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5" grpId="0" animBg="1"/>
      <p:bldP spid="7" grpId="0" animBg="1"/>
      <p:bldP spid="9" grpId="0" animBg="1"/>
      <p:bldP spid="3"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618576" y="733614"/>
            <a:ext cx="7920880" cy="2232248"/>
          </a:xfrm>
          <a:prstGeom prst="rect">
            <a:avLst/>
          </a:prstGeom>
          <a:noFill/>
          <a:ln w="38100">
            <a:noFill/>
            <a:prstDash val="lgDash"/>
          </a:ln>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000" dirty="0" smtClean="0">
              <a:solidFill>
                <a:prstClr val="black"/>
              </a:solidFill>
              <a:latin typeface="ＭＳ Ｐゴシック"/>
            </a:endParaRPr>
          </a:p>
          <a:p>
            <a:pPr algn="l"/>
            <a:r>
              <a:rPr lang="ja-JP" altLang="en-US" sz="8000" b="1" dirty="0" smtClean="0">
                <a:solidFill>
                  <a:prstClr val="black"/>
                </a:solidFill>
                <a:latin typeface="ＭＳ Ｐゴシック"/>
              </a:rPr>
              <a:t>　健康増進のためには、環境整備・情報提供が大変重要です。これがなければ、ただの「絵に描いた餅」になります。</a:t>
            </a:r>
            <a:endParaRPr lang="en-US" altLang="ja-JP" sz="8000" b="1" dirty="0" smtClean="0">
              <a:solidFill>
                <a:prstClr val="black"/>
              </a:solidFill>
              <a:latin typeface="ＭＳ Ｐゴシック"/>
            </a:endParaRPr>
          </a:p>
          <a:p>
            <a:pPr algn="l"/>
            <a:r>
              <a:rPr lang="ja-JP" altLang="en-US" sz="8000" b="1" dirty="0">
                <a:solidFill>
                  <a:prstClr val="black"/>
                </a:solidFill>
                <a:latin typeface="ＭＳ Ｐゴシック"/>
              </a:rPr>
              <a:t>　</a:t>
            </a:r>
            <a:r>
              <a:rPr lang="ja-JP" altLang="en-US" sz="8000" b="1" dirty="0" smtClean="0">
                <a:solidFill>
                  <a:prstClr val="black"/>
                </a:solidFill>
                <a:latin typeface="ＭＳ Ｐゴシック"/>
              </a:rPr>
              <a:t>情報提供をした結果、</a:t>
            </a:r>
            <a:r>
              <a:rPr lang="ja-JP" altLang="en-US" sz="8000" b="1" dirty="0" smtClean="0">
                <a:latin typeface="ＭＳ Ｐゴシック"/>
              </a:rPr>
              <a:t>健康</a:t>
            </a:r>
            <a:r>
              <a:rPr lang="ja-JP" altLang="en-US" sz="8000" b="1" dirty="0">
                <a:latin typeface="ＭＳ Ｐゴシック"/>
              </a:rPr>
              <a:t>管理をする意思を持った団員が健康について知識を得る機会や気軽に相談できる機会を</a:t>
            </a:r>
            <a:r>
              <a:rPr lang="ja-JP" altLang="en-US" sz="8000" b="1" dirty="0" smtClean="0">
                <a:latin typeface="ＭＳ Ｐゴシック"/>
              </a:rPr>
              <a:t>設けること、</a:t>
            </a:r>
            <a:r>
              <a:rPr lang="ja-JP" altLang="en-US" sz="8000" b="1" dirty="0">
                <a:latin typeface="ＭＳ Ｐゴシック"/>
              </a:rPr>
              <a:t>健康</a:t>
            </a:r>
            <a:r>
              <a:rPr lang="ja-JP" altLang="en-US" sz="8000" b="1" dirty="0" smtClean="0">
                <a:latin typeface="ＭＳ Ｐゴシック"/>
              </a:rPr>
              <a:t>増進（運動・食事など）に取り組める環境</a:t>
            </a:r>
            <a:r>
              <a:rPr lang="ja-JP" altLang="en-US" sz="8000" b="1" dirty="0">
                <a:latin typeface="ＭＳ Ｐゴシック"/>
              </a:rPr>
              <a:t>を整備することが</a:t>
            </a:r>
            <a:r>
              <a:rPr lang="ja-JP" altLang="en-US" sz="8000" b="1" dirty="0" smtClean="0">
                <a:latin typeface="ＭＳ Ｐゴシック"/>
              </a:rPr>
              <a:t>重要です。</a:t>
            </a:r>
            <a:endParaRPr lang="en-US" altLang="ja-JP" sz="8000" b="1" dirty="0" smtClean="0">
              <a:latin typeface="ＭＳ Ｐゴシック"/>
            </a:endParaRPr>
          </a:p>
          <a:p>
            <a:pPr algn="l"/>
            <a:r>
              <a:rPr lang="ja-JP" altLang="en-US" sz="8000" b="1" dirty="0">
                <a:solidFill>
                  <a:prstClr val="black"/>
                </a:solidFill>
                <a:latin typeface="ＭＳ Ｐゴシック"/>
              </a:rPr>
              <a:t>　</a:t>
            </a:r>
            <a:r>
              <a:rPr lang="ja-JP" altLang="en-US" sz="8000" b="1" dirty="0" smtClean="0">
                <a:solidFill>
                  <a:prstClr val="black"/>
                </a:solidFill>
                <a:latin typeface="ＭＳ Ｐゴシック"/>
              </a:rPr>
              <a:t>先の先進事例（東海市等）のような取組などがあって、地域住民を含めた消防団員の健康増進の実現を目指すことができます。　</a:t>
            </a:r>
            <a:r>
              <a:rPr lang="ja-JP" altLang="en-US" sz="4200" b="1" dirty="0" smtClean="0">
                <a:solidFill>
                  <a:prstClr val="black"/>
                </a:solidFill>
                <a:latin typeface="ＭＳ Ｐゴシック"/>
              </a:rPr>
              <a:t>　　　　</a:t>
            </a:r>
            <a:endParaRPr lang="en-US" altLang="ja-JP" sz="4200" b="1" dirty="0" smtClean="0">
              <a:solidFill>
                <a:prstClr val="black"/>
              </a:solidFill>
              <a:latin typeface="ＭＳ Ｐゴシック"/>
            </a:endParaRPr>
          </a:p>
          <a:p>
            <a:pPr algn="l"/>
            <a:endParaRPr lang="en-US" altLang="ja-JP" sz="2000" dirty="0">
              <a:solidFill>
                <a:prstClr val="black"/>
              </a:solidFill>
              <a:latin typeface="ＭＳ Ｐゴシック"/>
            </a:endParaRPr>
          </a:p>
        </p:txBody>
      </p:sp>
      <p:sp>
        <p:nvSpPr>
          <p:cNvPr id="14" name="タイトル 1"/>
          <p:cNvSpPr txBox="1">
            <a:spLocks/>
          </p:cNvSpPr>
          <p:nvPr/>
        </p:nvSpPr>
        <p:spPr>
          <a:xfrm>
            <a:off x="939789" y="223302"/>
            <a:ext cx="5792451" cy="47667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2"/>
                </a:solidFill>
              </a:rPr>
              <a:t>１０　</a:t>
            </a:r>
            <a:r>
              <a:rPr lang="ja-JP" altLang="en-US" sz="2400" dirty="0">
                <a:solidFill>
                  <a:schemeClr val="accent2"/>
                </a:solidFill>
              </a:rPr>
              <a:t>健康増進</a:t>
            </a:r>
            <a:r>
              <a:rPr lang="ja-JP" altLang="en-US" sz="2400" dirty="0" smtClean="0">
                <a:solidFill>
                  <a:schemeClr val="accent2"/>
                </a:solidFill>
              </a:rPr>
              <a:t>のための環境整備について</a:t>
            </a:r>
            <a:endParaRPr lang="ja-JP" altLang="en-US" sz="2400" dirty="0">
              <a:solidFill>
                <a:schemeClr val="accent2"/>
              </a:solidFill>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sp>
        <p:nvSpPr>
          <p:cNvPr id="5" name="フリーフォーム 4"/>
          <p:cNvSpPr/>
          <p:nvPr/>
        </p:nvSpPr>
        <p:spPr>
          <a:xfrm>
            <a:off x="1466410" y="2915761"/>
            <a:ext cx="7200800" cy="2935651"/>
          </a:xfrm>
          <a:custGeom>
            <a:avLst/>
            <a:gdLst>
              <a:gd name="connsiteX0" fmla="*/ 573296 w 3439706"/>
              <a:gd name="connsiteY0" fmla="*/ 0 h 7259445"/>
              <a:gd name="connsiteX1" fmla="*/ 2866410 w 3439706"/>
              <a:gd name="connsiteY1" fmla="*/ 0 h 7259445"/>
              <a:gd name="connsiteX2" fmla="*/ 3439706 w 3439706"/>
              <a:gd name="connsiteY2" fmla="*/ 573296 h 7259445"/>
              <a:gd name="connsiteX3" fmla="*/ 3439706 w 3439706"/>
              <a:gd name="connsiteY3" fmla="*/ 7259445 h 7259445"/>
              <a:gd name="connsiteX4" fmla="*/ 3439706 w 3439706"/>
              <a:gd name="connsiteY4" fmla="*/ 7259445 h 7259445"/>
              <a:gd name="connsiteX5" fmla="*/ 0 w 3439706"/>
              <a:gd name="connsiteY5" fmla="*/ 7259445 h 7259445"/>
              <a:gd name="connsiteX6" fmla="*/ 0 w 3439706"/>
              <a:gd name="connsiteY6" fmla="*/ 7259445 h 7259445"/>
              <a:gd name="connsiteX7" fmla="*/ 0 w 3439706"/>
              <a:gd name="connsiteY7" fmla="*/ 573296 h 7259445"/>
              <a:gd name="connsiteX8" fmla="*/ 573296 w 3439706"/>
              <a:gd name="connsiteY8" fmla="*/ 0 h 725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9706" h="7259445">
                <a:moveTo>
                  <a:pt x="3439706" y="1209933"/>
                </a:moveTo>
                <a:lnTo>
                  <a:pt x="3439706" y="6049512"/>
                </a:lnTo>
                <a:cubicBezTo>
                  <a:pt x="3439706" y="6717740"/>
                  <a:pt x="3318088" y="7259444"/>
                  <a:pt x="3168064" y="7259444"/>
                </a:cubicBezTo>
                <a:lnTo>
                  <a:pt x="0" y="7259444"/>
                </a:lnTo>
                <a:lnTo>
                  <a:pt x="0" y="7259444"/>
                </a:lnTo>
                <a:lnTo>
                  <a:pt x="0" y="1"/>
                </a:lnTo>
                <a:lnTo>
                  <a:pt x="0" y="1"/>
                </a:lnTo>
                <a:lnTo>
                  <a:pt x="3168064" y="1"/>
                </a:lnTo>
                <a:cubicBezTo>
                  <a:pt x="3318088" y="1"/>
                  <a:pt x="3439706" y="541705"/>
                  <a:pt x="3439706" y="1209933"/>
                </a:cubicBez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lvl="1"/>
            <a:r>
              <a:rPr lang="ja-JP" altLang="en-US" dirty="0">
                <a:solidFill>
                  <a:schemeClr val="accent1">
                    <a:lumMod val="50000"/>
                  </a:schemeClr>
                </a:solidFill>
              </a:rPr>
              <a:t>関係機関</a:t>
            </a:r>
            <a:r>
              <a:rPr lang="en-US" altLang="ja-JP" dirty="0">
                <a:solidFill>
                  <a:schemeClr val="accent1">
                    <a:lumMod val="50000"/>
                  </a:schemeClr>
                </a:solidFill>
              </a:rPr>
              <a:t>(</a:t>
            </a:r>
            <a:r>
              <a:rPr lang="ja-JP" altLang="en-US" dirty="0">
                <a:solidFill>
                  <a:schemeClr val="accent1">
                    <a:lumMod val="50000"/>
                  </a:schemeClr>
                </a:solidFill>
              </a:rPr>
              <a:t>健康増進担当部局等）と協力して、できる範囲で、保健師、栄養士による</a:t>
            </a:r>
            <a:r>
              <a:rPr lang="ja-JP" altLang="en-US" dirty="0">
                <a:solidFill>
                  <a:srgbClr val="C00000"/>
                </a:solidFill>
              </a:rPr>
              <a:t>継続的な相談体制等を整備</a:t>
            </a:r>
            <a:r>
              <a:rPr lang="ja-JP" altLang="en-US" dirty="0">
                <a:solidFill>
                  <a:schemeClr val="accent1">
                    <a:lumMod val="50000"/>
                  </a:schemeClr>
                </a:solidFill>
              </a:rPr>
              <a:t>する。</a:t>
            </a:r>
          </a:p>
          <a:p>
            <a:pPr lvl="1"/>
            <a:r>
              <a:rPr lang="ja-JP" altLang="en-US" dirty="0">
                <a:solidFill>
                  <a:schemeClr val="accent1">
                    <a:lumMod val="50000"/>
                  </a:schemeClr>
                </a:solidFill>
              </a:rPr>
              <a:t>飲食店・小売店等と連携して、気軽に健康メニューを利用できる環境を整備する。（例えば、健康商品に力を入れている大手コンビニがあるが、単独市町村では難しいが、一定規模以上なら連携が可能かもしれない。）</a:t>
            </a:r>
          </a:p>
          <a:p>
            <a:pPr lvl="1"/>
            <a:r>
              <a:rPr lang="ja-JP" altLang="en-US" dirty="0">
                <a:solidFill>
                  <a:schemeClr val="accent1">
                    <a:lumMod val="50000"/>
                  </a:schemeClr>
                </a:solidFill>
              </a:rPr>
              <a:t>関係機関</a:t>
            </a:r>
            <a:r>
              <a:rPr lang="en-US" altLang="ja-JP" dirty="0">
                <a:solidFill>
                  <a:schemeClr val="accent1">
                    <a:lumMod val="50000"/>
                  </a:schemeClr>
                </a:solidFill>
              </a:rPr>
              <a:t>(</a:t>
            </a:r>
            <a:r>
              <a:rPr lang="ja-JP" altLang="en-US" dirty="0">
                <a:solidFill>
                  <a:schemeClr val="accent1">
                    <a:lumMod val="50000"/>
                  </a:schemeClr>
                </a:solidFill>
              </a:rPr>
              <a:t>健康増進担当部局等）と協力して、</a:t>
            </a:r>
            <a:r>
              <a:rPr lang="ja-JP" altLang="en-US" dirty="0">
                <a:solidFill>
                  <a:srgbClr val="C00000"/>
                </a:solidFill>
              </a:rPr>
              <a:t>健康に係る情報（食事・運動など）を積極的に提供</a:t>
            </a:r>
            <a:r>
              <a:rPr lang="ja-JP" altLang="en-US" dirty="0">
                <a:solidFill>
                  <a:schemeClr val="accent1">
                    <a:lumMod val="50000"/>
                  </a:schemeClr>
                </a:solidFill>
              </a:rPr>
              <a:t>（手に取りやすく、取り組みやすいものが理想）し、健康増進に係る取組をスタートさせるきっかけをつくる。</a:t>
            </a:r>
          </a:p>
        </p:txBody>
      </p:sp>
      <p:sp>
        <p:nvSpPr>
          <p:cNvPr id="6" name="フリーフォーム 5"/>
          <p:cNvSpPr/>
          <p:nvPr/>
        </p:nvSpPr>
        <p:spPr>
          <a:xfrm>
            <a:off x="683567" y="2924944"/>
            <a:ext cx="960249" cy="2917286"/>
          </a:xfrm>
          <a:custGeom>
            <a:avLst/>
            <a:gdLst>
              <a:gd name="connsiteX0" fmla="*/ 0 w 1335555"/>
              <a:gd name="connsiteY0" fmla="*/ 222597 h 3443077"/>
              <a:gd name="connsiteX1" fmla="*/ 222597 w 1335555"/>
              <a:gd name="connsiteY1" fmla="*/ 0 h 3443077"/>
              <a:gd name="connsiteX2" fmla="*/ 1112958 w 1335555"/>
              <a:gd name="connsiteY2" fmla="*/ 0 h 3443077"/>
              <a:gd name="connsiteX3" fmla="*/ 1335555 w 1335555"/>
              <a:gd name="connsiteY3" fmla="*/ 222597 h 3443077"/>
              <a:gd name="connsiteX4" fmla="*/ 1335555 w 1335555"/>
              <a:gd name="connsiteY4" fmla="*/ 3220480 h 3443077"/>
              <a:gd name="connsiteX5" fmla="*/ 1112958 w 1335555"/>
              <a:gd name="connsiteY5" fmla="*/ 3443077 h 3443077"/>
              <a:gd name="connsiteX6" fmla="*/ 222597 w 1335555"/>
              <a:gd name="connsiteY6" fmla="*/ 3443077 h 3443077"/>
              <a:gd name="connsiteX7" fmla="*/ 0 w 1335555"/>
              <a:gd name="connsiteY7" fmla="*/ 3220480 h 3443077"/>
              <a:gd name="connsiteX8" fmla="*/ 0 w 1335555"/>
              <a:gd name="connsiteY8" fmla="*/ 222597 h 34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555" h="3443077">
                <a:moveTo>
                  <a:pt x="0" y="222597"/>
                </a:moveTo>
                <a:cubicBezTo>
                  <a:pt x="0" y="99660"/>
                  <a:pt x="99660" y="0"/>
                  <a:pt x="222597" y="0"/>
                </a:cubicBezTo>
                <a:lnTo>
                  <a:pt x="1112958" y="0"/>
                </a:lnTo>
                <a:cubicBezTo>
                  <a:pt x="1235895" y="0"/>
                  <a:pt x="1335555" y="99660"/>
                  <a:pt x="1335555" y="222597"/>
                </a:cubicBezTo>
                <a:lnTo>
                  <a:pt x="1335555" y="3220480"/>
                </a:lnTo>
                <a:cubicBezTo>
                  <a:pt x="1335555" y="3343417"/>
                  <a:pt x="1235895" y="3443077"/>
                  <a:pt x="1112958" y="3443077"/>
                </a:cubicBezTo>
                <a:lnTo>
                  <a:pt x="222597" y="3443077"/>
                </a:lnTo>
                <a:cubicBezTo>
                  <a:pt x="99660" y="3443077"/>
                  <a:pt x="0" y="3343417"/>
                  <a:pt x="0" y="3220480"/>
                </a:cubicBezTo>
                <a:lnTo>
                  <a:pt x="0" y="222597"/>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eaVert" wrap="square" lIns="221406" tIns="143301" rIns="221406" bIns="143301" numCol="1" spcCol="1270" anchor="ctr" anchorCtr="0">
            <a:noAutofit/>
          </a:bodyPr>
          <a:lstStyle/>
          <a:p>
            <a:pPr lvl="0" algn="ctr" defTabSz="1822450">
              <a:lnSpc>
                <a:spcPct val="90000"/>
              </a:lnSpc>
              <a:spcBef>
                <a:spcPct val="0"/>
              </a:spcBef>
              <a:spcAft>
                <a:spcPct val="35000"/>
              </a:spcAft>
            </a:pPr>
            <a:r>
              <a:rPr kumimoji="1" lang="ja-JP" altLang="en-US" sz="2400" kern="1200" dirty="0" smtClean="0"/>
              <a:t>環境整備の例</a:t>
            </a:r>
            <a:endParaRPr kumimoji="1" lang="ja-JP" altLang="en-US" sz="2400" kern="1200" dirty="0"/>
          </a:p>
        </p:txBody>
      </p:sp>
    </p:spTree>
    <p:extLst>
      <p:ext uri="{BB962C8B-B14F-4D97-AF65-F5344CB8AC3E}">
        <p14:creationId xmlns:p14="http://schemas.microsoft.com/office/powerpoint/2010/main" val="3038985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fade">
                                      <p:cBhvr>
                                        <p:cTn id="34" dur="1000"/>
                                        <p:tgtEl>
                                          <p:spTgt spid="5">
                                            <p:bg/>
                                          </p:spTgt>
                                        </p:tgtEl>
                                      </p:cBhvr>
                                    </p:animEffect>
                                    <p:anim calcmode="lin" valueType="num">
                                      <p:cBhvr>
                                        <p:cTn id="35" dur="1000" fill="hold"/>
                                        <p:tgtEl>
                                          <p:spTgt spid="5">
                                            <p:bg/>
                                          </p:spTgt>
                                        </p:tgtEl>
                                        <p:attrNameLst>
                                          <p:attrName>ppt_x</p:attrName>
                                        </p:attrNameLst>
                                      </p:cBhvr>
                                      <p:tavLst>
                                        <p:tav tm="0">
                                          <p:val>
                                            <p:strVal val="#ppt_x"/>
                                          </p:val>
                                        </p:tav>
                                        <p:tav tm="100000">
                                          <p:val>
                                            <p:strVal val="#ppt_x"/>
                                          </p:val>
                                        </p:tav>
                                      </p:tavLst>
                                    </p:anim>
                                    <p:anim calcmode="lin" valueType="num">
                                      <p:cBhvr>
                                        <p:cTn id="3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1000"/>
                                        <p:tgtEl>
                                          <p:spTgt spid="5">
                                            <p:txEl>
                                              <p:pRg st="0" end="0"/>
                                            </p:txEl>
                                          </p:spTgt>
                                        </p:tgtEl>
                                      </p:cBhvr>
                                    </p:animEffect>
                                    <p:anim calcmode="lin" valueType="num">
                                      <p:cBhvr>
                                        <p:cTn id="4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fade">
                                      <p:cBhvr>
                                        <p:cTn id="48" dur="1000"/>
                                        <p:tgtEl>
                                          <p:spTgt spid="5">
                                            <p:txEl>
                                              <p:pRg st="1" end="1"/>
                                            </p:txEl>
                                          </p:spTgt>
                                        </p:tgtEl>
                                      </p:cBhvr>
                                    </p:animEffect>
                                    <p:anim calcmode="lin" valueType="num">
                                      <p:cBhvr>
                                        <p:cTn id="4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fade">
                                      <p:cBhvr>
                                        <p:cTn id="55" dur="1000"/>
                                        <p:tgtEl>
                                          <p:spTgt spid="5">
                                            <p:txEl>
                                              <p:pRg st="2" end="2"/>
                                            </p:txEl>
                                          </p:spTgt>
                                        </p:tgtEl>
                                      </p:cBhvr>
                                    </p:animEffect>
                                    <p:anim calcmode="lin" valueType="num">
                                      <p:cBhvr>
                                        <p:cTn id="5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4" grpId="0" animBg="1"/>
      <p:bldP spid="5" grpId="0" uiExpand="1" build="p"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sp>
        <p:nvSpPr>
          <p:cNvPr id="5" name="横巻き 4"/>
          <p:cNvSpPr/>
          <p:nvPr/>
        </p:nvSpPr>
        <p:spPr>
          <a:xfrm>
            <a:off x="539552" y="188640"/>
            <a:ext cx="8147248" cy="6408712"/>
          </a:xfrm>
          <a:prstGeom prst="horizontalScroll">
            <a:avLst>
              <a:gd name="adj" fmla="val 8341"/>
            </a:avLst>
          </a:prstGeom>
          <a:solidFill>
            <a:schemeClr val="bg1"/>
          </a:solidFill>
          <a:ln w="9525">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ja-JP" altLang="en-US" sz="4000" dirty="0" smtClean="0">
                <a:solidFill>
                  <a:prstClr val="black"/>
                </a:solidFill>
                <a:latin typeface="EPSON 太丸ゴシック体Ｂ" panose="020F0709000000000000" pitchFamily="49" charset="-128"/>
                <a:ea typeface="EPSON 太丸ゴシック体Ｂ" panose="020F0709000000000000" pitchFamily="49" charset="-128"/>
              </a:rPr>
              <a:t>できる</a:t>
            </a:r>
            <a:r>
              <a:rPr lang="ja-JP" altLang="en-US" sz="4000" dirty="0">
                <a:solidFill>
                  <a:prstClr val="black"/>
                </a:solidFill>
                <a:latin typeface="EPSON 太丸ゴシック体Ｂ" panose="020F0709000000000000" pitchFamily="49" charset="-128"/>
                <a:ea typeface="EPSON 太丸ゴシック体Ｂ" panose="020F0709000000000000" pitchFamily="49" charset="-128"/>
              </a:rPr>
              <a:t>ことをできる範囲で。</a:t>
            </a:r>
            <a:endParaRPr lang="en-US" altLang="ja-JP" sz="4000" dirty="0">
              <a:solidFill>
                <a:prstClr val="black"/>
              </a:solidFill>
              <a:latin typeface="EPSON 太丸ゴシック体Ｂ" panose="020F0709000000000000" pitchFamily="49" charset="-128"/>
              <a:ea typeface="EPSON 太丸ゴシック体Ｂ" panose="020F0709000000000000" pitchFamily="49" charset="-128"/>
            </a:endParaRPr>
          </a:p>
          <a:p>
            <a:pPr lvl="0" algn="ctr">
              <a:spcBef>
                <a:spcPct val="20000"/>
              </a:spcBef>
            </a:pPr>
            <a:r>
              <a:rPr lang="ja-JP" altLang="en-US" sz="4000" dirty="0" smtClean="0">
                <a:solidFill>
                  <a:prstClr val="black"/>
                </a:solidFill>
                <a:latin typeface="EPSON 太丸ゴシック体Ｂ" panose="020F0709000000000000" pitchFamily="49" charset="-128"/>
                <a:ea typeface="EPSON 太丸ゴシック体Ｂ" panose="020F0709000000000000" pitchFamily="49" charset="-128"/>
              </a:rPr>
              <a:t>ほんの</a:t>
            </a:r>
            <a:r>
              <a:rPr lang="ja-JP" altLang="en-US" sz="4000" dirty="0">
                <a:solidFill>
                  <a:prstClr val="black"/>
                </a:solidFill>
                <a:latin typeface="EPSON 太丸ゴシック体Ｂ" panose="020F0709000000000000" pitchFamily="49" charset="-128"/>
                <a:ea typeface="EPSON 太丸ゴシック体Ｂ" panose="020F0709000000000000" pitchFamily="49" charset="-128"/>
              </a:rPr>
              <a:t>少しの我慢、</a:t>
            </a:r>
            <a:endParaRPr lang="en-US" altLang="ja-JP" sz="4000" dirty="0">
              <a:solidFill>
                <a:prstClr val="black"/>
              </a:solidFill>
              <a:latin typeface="EPSON 太丸ゴシック体Ｂ" panose="020F0709000000000000" pitchFamily="49" charset="-128"/>
              <a:ea typeface="EPSON 太丸ゴシック体Ｂ" panose="020F0709000000000000" pitchFamily="49" charset="-128"/>
            </a:endParaRPr>
          </a:p>
          <a:p>
            <a:pPr lvl="0" algn="ctr">
              <a:spcBef>
                <a:spcPct val="20000"/>
              </a:spcBef>
            </a:pPr>
            <a:r>
              <a:rPr lang="ja-JP" altLang="en-US" sz="4000" dirty="0">
                <a:solidFill>
                  <a:prstClr val="black"/>
                </a:solidFill>
                <a:latin typeface="EPSON 太丸ゴシック体Ｂ" panose="020F0709000000000000" pitchFamily="49" charset="-128"/>
                <a:ea typeface="EPSON 太丸ゴシック体Ｂ" panose="020F0709000000000000" pitchFamily="49" charset="-128"/>
              </a:rPr>
              <a:t>  ほんの少しの</a:t>
            </a:r>
            <a:r>
              <a:rPr lang="ja-JP" altLang="en-US" sz="4000" dirty="0" smtClean="0">
                <a:solidFill>
                  <a:prstClr val="black"/>
                </a:solidFill>
                <a:latin typeface="EPSON 太丸ゴシック体Ｂ" panose="020F0709000000000000" pitchFamily="49" charset="-128"/>
                <a:ea typeface="EPSON 太丸ゴシック体Ｂ" panose="020F0709000000000000" pitchFamily="49" charset="-128"/>
              </a:rPr>
              <a:t>努力。</a:t>
            </a:r>
            <a:endParaRPr lang="en-US" altLang="ja-JP" sz="4000" dirty="0" smtClean="0">
              <a:solidFill>
                <a:prstClr val="black"/>
              </a:solidFill>
              <a:latin typeface="EPSON 太丸ゴシック体Ｂ" panose="020F0709000000000000" pitchFamily="49" charset="-128"/>
              <a:ea typeface="EPSON 太丸ゴシック体Ｂ" panose="020F0709000000000000" pitchFamily="49" charset="-128"/>
            </a:endParaRPr>
          </a:p>
          <a:p>
            <a:pPr lvl="0" algn="ctr">
              <a:spcBef>
                <a:spcPct val="20000"/>
              </a:spcBef>
            </a:pPr>
            <a:endParaRPr lang="en-US" altLang="ja-JP" sz="4000" dirty="0">
              <a:solidFill>
                <a:prstClr val="black"/>
              </a:solidFill>
              <a:latin typeface="EPSON 太丸ゴシック体Ｂ" panose="020F0709000000000000" pitchFamily="49" charset="-128"/>
              <a:ea typeface="EPSON 太丸ゴシック体Ｂ" panose="020F0709000000000000" pitchFamily="49" charset="-128"/>
            </a:endParaRPr>
          </a:p>
          <a:p>
            <a:pPr lvl="0" algn="ctr">
              <a:spcBef>
                <a:spcPct val="20000"/>
              </a:spcBef>
            </a:pPr>
            <a:r>
              <a:rPr lang="ja-JP" altLang="en-US" sz="4000" dirty="0">
                <a:solidFill>
                  <a:prstClr val="black"/>
                </a:solidFill>
                <a:latin typeface="EPSON 太丸ゴシック体Ｂ" panose="020F0709000000000000" pitchFamily="49" charset="-128"/>
                <a:ea typeface="EPSON 太丸ゴシック体Ｂ" panose="020F0709000000000000" pitchFamily="49" charset="-128"/>
              </a:rPr>
              <a:t>　長く続ける</a:t>
            </a:r>
            <a:r>
              <a:rPr lang="ja-JP" altLang="en-US" sz="4000" dirty="0" smtClean="0">
                <a:solidFill>
                  <a:prstClr val="black"/>
                </a:solidFill>
                <a:latin typeface="EPSON 太丸ゴシック体Ｂ" panose="020F0709000000000000" pitchFamily="49" charset="-128"/>
                <a:ea typeface="EPSON 太丸ゴシック体Ｂ" panose="020F0709000000000000" pitchFamily="49" charset="-128"/>
              </a:rPr>
              <a:t>ことが大切！</a:t>
            </a:r>
            <a:endParaRPr lang="en-US" altLang="ja-JP" sz="4000" dirty="0">
              <a:solidFill>
                <a:prstClr val="black"/>
              </a:solidFill>
              <a:latin typeface="EPSON 太丸ゴシック体Ｂ" panose="020F0709000000000000" pitchFamily="49" charset="-128"/>
              <a:ea typeface="EPSON 太丸ゴシック体Ｂ" panose="020F0709000000000000" pitchFamily="49" charset="-128"/>
            </a:endParaRPr>
          </a:p>
          <a:p>
            <a:pPr lvl="0" algn="ctr">
              <a:spcBef>
                <a:spcPct val="20000"/>
              </a:spcBef>
            </a:pPr>
            <a:endParaRPr lang="ja-JP" altLang="en-US" sz="2800" dirty="0">
              <a:solidFill>
                <a:prstClr val="black"/>
              </a:solidFill>
            </a:endParaRPr>
          </a:p>
        </p:txBody>
      </p:sp>
    </p:spTree>
    <p:extLst>
      <p:ext uri="{BB962C8B-B14F-4D97-AF65-F5344CB8AC3E}">
        <p14:creationId xmlns:p14="http://schemas.microsoft.com/office/powerpoint/2010/main" val="983022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righ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503548" y="94133"/>
            <a:ext cx="6440523" cy="398491"/>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solidFill>
                  <a:schemeClr val="accent2"/>
                </a:solidFill>
              </a:rPr>
              <a:t>１　これ</a:t>
            </a:r>
            <a:r>
              <a:rPr lang="ja-JP" altLang="en-US" sz="2400" b="1" dirty="0">
                <a:solidFill>
                  <a:schemeClr val="accent2"/>
                </a:solidFill>
              </a:rPr>
              <a:t>まで</a:t>
            </a:r>
            <a:r>
              <a:rPr lang="ja-JP" altLang="en-US" sz="2400" b="1" dirty="0" smtClean="0">
                <a:solidFill>
                  <a:schemeClr val="accent2"/>
                </a:solidFill>
              </a:rPr>
              <a:t>の基金の健康に係る主な取組（２）</a:t>
            </a:r>
            <a:endParaRPr lang="ja-JP" altLang="en-US" sz="2400" b="1" dirty="0">
              <a:solidFill>
                <a:schemeClr val="accent2"/>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a:t>
            </a:fld>
            <a:endParaRPr kumimoji="1" lang="ja-JP" altLang="en-US" dirty="0"/>
          </a:p>
        </p:txBody>
      </p:sp>
      <p:sp>
        <p:nvSpPr>
          <p:cNvPr id="25" name="フリーフォーム 24"/>
          <p:cNvSpPr/>
          <p:nvPr/>
        </p:nvSpPr>
        <p:spPr>
          <a:xfrm>
            <a:off x="513757" y="1275761"/>
            <a:ext cx="1185903" cy="1684548"/>
          </a:xfrm>
          <a:custGeom>
            <a:avLst/>
            <a:gdLst>
              <a:gd name="connsiteX0" fmla="*/ 0 w 1613169"/>
              <a:gd name="connsiteY0" fmla="*/ 0 h 1129218"/>
              <a:gd name="connsiteX1" fmla="*/ 1048560 w 1613169"/>
              <a:gd name="connsiteY1" fmla="*/ 0 h 1129218"/>
              <a:gd name="connsiteX2" fmla="*/ 1613169 w 1613169"/>
              <a:gd name="connsiteY2" fmla="*/ 564609 h 1129218"/>
              <a:gd name="connsiteX3" fmla="*/ 1048560 w 1613169"/>
              <a:gd name="connsiteY3" fmla="*/ 1129218 h 1129218"/>
              <a:gd name="connsiteX4" fmla="*/ 0 w 1613169"/>
              <a:gd name="connsiteY4" fmla="*/ 1129218 h 1129218"/>
              <a:gd name="connsiteX5" fmla="*/ 564609 w 1613169"/>
              <a:gd name="connsiteY5" fmla="*/ 564609 h 1129218"/>
              <a:gd name="connsiteX6" fmla="*/ 0 w 1613169"/>
              <a:gd name="connsiteY6" fmla="*/ 0 h 112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3169" h="1129218">
                <a:moveTo>
                  <a:pt x="1613168" y="0"/>
                </a:moveTo>
                <a:lnTo>
                  <a:pt x="1613168" y="733992"/>
                </a:lnTo>
                <a:lnTo>
                  <a:pt x="806585" y="1129218"/>
                </a:lnTo>
                <a:lnTo>
                  <a:pt x="1" y="733992"/>
                </a:lnTo>
                <a:lnTo>
                  <a:pt x="1" y="0"/>
                </a:lnTo>
                <a:lnTo>
                  <a:pt x="806585" y="395226"/>
                </a:lnTo>
                <a:lnTo>
                  <a:pt x="1613168" y="0"/>
                </a:lnTo>
                <a:close/>
              </a:path>
            </a:pathLst>
          </a:custGeom>
          <a:solidFill>
            <a:srgbClr val="C1DBFB"/>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066" tIns="528784" rIns="12065" bIns="528782" numCol="1" spcCol="1270" anchor="ctr" anchorCtr="0">
            <a:noAutofit/>
          </a:bodyPr>
          <a:lstStyle/>
          <a:p>
            <a:pPr algn="ctr" defTabSz="844550">
              <a:lnSpc>
                <a:spcPct val="90000"/>
              </a:lnSpc>
              <a:spcBef>
                <a:spcPct val="0"/>
              </a:spcBef>
              <a:spcAft>
                <a:spcPct val="35000"/>
              </a:spcAft>
            </a:pPr>
            <a:r>
              <a:rPr lang="ja-JP" altLang="en-US" sz="1900" b="1" dirty="0">
                <a:solidFill>
                  <a:sysClr val="windowText" lastClr="000000"/>
                </a:solidFill>
              </a:rPr>
              <a:t>平成</a:t>
            </a:r>
            <a:r>
              <a:rPr lang="en-US" altLang="ja-JP" sz="1900" b="1" dirty="0">
                <a:solidFill>
                  <a:sysClr val="windowText" lastClr="000000"/>
                </a:solidFill>
              </a:rPr>
              <a:t>7</a:t>
            </a:r>
            <a:r>
              <a:rPr lang="ja-JP" altLang="en-US" sz="1900" b="1" dirty="0">
                <a:solidFill>
                  <a:sysClr val="windowText" lastClr="000000"/>
                </a:solidFill>
              </a:rPr>
              <a:t>年度</a:t>
            </a:r>
          </a:p>
        </p:txBody>
      </p:sp>
      <p:sp>
        <p:nvSpPr>
          <p:cNvPr id="26" name="フリーフォーム 25"/>
          <p:cNvSpPr/>
          <p:nvPr/>
        </p:nvSpPr>
        <p:spPr>
          <a:xfrm>
            <a:off x="1699660" y="1309385"/>
            <a:ext cx="7239034" cy="930274"/>
          </a:xfrm>
          <a:custGeom>
            <a:avLst/>
            <a:gdLst>
              <a:gd name="connsiteX0" fmla="*/ 174763 w 1048559"/>
              <a:gd name="connsiteY0" fmla="*/ 0 h 7583749"/>
              <a:gd name="connsiteX1" fmla="*/ 873796 w 1048559"/>
              <a:gd name="connsiteY1" fmla="*/ 0 h 7583749"/>
              <a:gd name="connsiteX2" fmla="*/ 1048559 w 1048559"/>
              <a:gd name="connsiteY2" fmla="*/ 174763 h 7583749"/>
              <a:gd name="connsiteX3" fmla="*/ 1048559 w 1048559"/>
              <a:gd name="connsiteY3" fmla="*/ 7583749 h 7583749"/>
              <a:gd name="connsiteX4" fmla="*/ 1048559 w 1048559"/>
              <a:gd name="connsiteY4" fmla="*/ 7583749 h 7583749"/>
              <a:gd name="connsiteX5" fmla="*/ 0 w 1048559"/>
              <a:gd name="connsiteY5" fmla="*/ 7583749 h 7583749"/>
              <a:gd name="connsiteX6" fmla="*/ 0 w 1048559"/>
              <a:gd name="connsiteY6" fmla="*/ 7583749 h 7583749"/>
              <a:gd name="connsiteX7" fmla="*/ 0 w 1048559"/>
              <a:gd name="connsiteY7" fmla="*/ 174763 h 7583749"/>
              <a:gd name="connsiteX8" fmla="*/ 174763 w 1048559"/>
              <a:gd name="connsiteY8" fmla="*/ 0 h 758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559" h="7583749">
                <a:moveTo>
                  <a:pt x="1048559" y="1263981"/>
                </a:moveTo>
                <a:lnTo>
                  <a:pt x="1048559" y="6319768"/>
                </a:lnTo>
                <a:cubicBezTo>
                  <a:pt x="1048559" y="7017846"/>
                  <a:pt x="1037741" y="7583749"/>
                  <a:pt x="1024396" y="7583749"/>
                </a:cubicBezTo>
                <a:lnTo>
                  <a:pt x="0" y="7583749"/>
                </a:lnTo>
                <a:lnTo>
                  <a:pt x="0" y="7583749"/>
                </a:lnTo>
                <a:lnTo>
                  <a:pt x="0" y="0"/>
                </a:lnTo>
                <a:lnTo>
                  <a:pt x="0" y="0"/>
                </a:lnTo>
                <a:lnTo>
                  <a:pt x="1024396" y="0"/>
                </a:lnTo>
                <a:cubicBezTo>
                  <a:pt x="1037741" y="0"/>
                  <a:pt x="1048559" y="565903"/>
                  <a:pt x="1048559" y="1263981"/>
                </a:cubicBezTo>
                <a:close/>
              </a:path>
            </a:pathLst>
          </a:custGeom>
          <a:ln w="6350">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60076" rIns="60076" bIns="60076" numCol="1" spcCol="1270" anchor="ctr" anchorCtr="0">
            <a:noAutofit/>
          </a:bodyPr>
          <a:lstStyle/>
          <a:p>
            <a:pPr marL="114300" lvl="1" indent="-114300" algn="l" defTabSz="622300">
              <a:lnSpc>
                <a:spcPct val="90000"/>
              </a:lnSpc>
              <a:spcBef>
                <a:spcPct val="0"/>
              </a:spcBef>
              <a:spcAft>
                <a:spcPct val="15000"/>
              </a:spcAft>
              <a:buChar char="••"/>
            </a:pPr>
            <a:r>
              <a:rPr kumimoji="1" lang="ja-JP" altLang="en-US" sz="1600" b="1" kern="1200" dirty="0" smtClean="0">
                <a:solidFill>
                  <a:prstClr val="black"/>
                </a:solidFill>
                <a:latin typeface="Calibri"/>
                <a:ea typeface="ＭＳ Ｐゴシック" panose="020B0600070205080204" pitchFamily="50" charset="-128"/>
              </a:rPr>
              <a:t>「消防団員の健康増進施策推進方策検討委員会」を設置</a:t>
            </a:r>
            <a:r>
              <a:rPr kumimoji="1" lang="en-US" altLang="ja-JP" sz="1600" b="1" kern="1200" dirty="0" smtClean="0">
                <a:solidFill>
                  <a:prstClr val="black"/>
                </a:solidFill>
                <a:latin typeface="Calibri"/>
                <a:ea typeface="ＭＳ Ｐゴシック" panose="020B0600070205080204" pitchFamily="50" charset="-128"/>
              </a:rPr>
              <a:t/>
            </a:r>
            <a:br>
              <a:rPr kumimoji="1" lang="en-US" altLang="ja-JP" sz="1600" b="1" kern="1200" dirty="0" smtClean="0">
                <a:solidFill>
                  <a:prstClr val="black"/>
                </a:solidFill>
                <a:latin typeface="Calibri"/>
                <a:ea typeface="ＭＳ Ｐゴシック" panose="020B0600070205080204" pitchFamily="50" charset="-128"/>
              </a:rPr>
            </a:br>
            <a:r>
              <a:rPr kumimoji="1" lang="ja-JP" altLang="en-US" sz="1600" b="1" kern="1200" dirty="0" smtClean="0">
                <a:solidFill>
                  <a:prstClr val="black"/>
                </a:solidFill>
                <a:latin typeface="Calibri"/>
                <a:ea typeface="ＭＳ Ｐゴシック" panose="020B0600070205080204" pitchFamily="50" charset="-128"/>
              </a:rPr>
              <a:t>⇒脳血管疾患・虚血性心疾患の疾病による公務災害防止、抑制する方策を検討</a:t>
            </a:r>
            <a:endParaRPr kumimoji="1" lang="ja-JP" altLang="en-US" sz="1600" b="1" kern="1200" dirty="0"/>
          </a:p>
        </p:txBody>
      </p:sp>
      <p:sp>
        <p:nvSpPr>
          <p:cNvPr id="27" name="フリーフォーム 26"/>
          <p:cNvSpPr/>
          <p:nvPr/>
        </p:nvSpPr>
        <p:spPr>
          <a:xfrm>
            <a:off x="513757" y="2562565"/>
            <a:ext cx="1185903" cy="1684548"/>
          </a:xfrm>
          <a:custGeom>
            <a:avLst/>
            <a:gdLst>
              <a:gd name="connsiteX0" fmla="*/ 0 w 1613169"/>
              <a:gd name="connsiteY0" fmla="*/ 0 h 1129218"/>
              <a:gd name="connsiteX1" fmla="*/ 1048560 w 1613169"/>
              <a:gd name="connsiteY1" fmla="*/ 0 h 1129218"/>
              <a:gd name="connsiteX2" fmla="*/ 1613169 w 1613169"/>
              <a:gd name="connsiteY2" fmla="*/ 564609 h 1129218"/>
              <a:gd name="connsiteX3" fmla="*/ 1048560 w 1613169"/>
              <a:gd name="connsiteY3" fmla="*/ 1129218 h 1129218"/>
              <a:gd name="connsiteX4" fmla="*/ 0 w 1613169"/>
              <a:gd name="connsiteY4" fmla="*/ 1129218 h 1129218"/>
              <a:gd name="connsiteX5" fmla="*/ 564609 w 1613169"/>
              <a:gd name="connsiteY5" fmla="*/ 564609 h 1129218"/>
              <a:gd name="connsiteX6" fmla="*/ 0 w 1613169"/>
              <a:gd name="connsiteY6" fmla="*/ 0 h 112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3169" h="1129218">
                <a:moveTo>
                  <a:pt x="1613168" y="0"/>
                </a:moveTo>
                <a:lnTo>
                  <a:pt x="1613168" y="733992"/>
                </a:lnTo>
                <a:lnTo>
                  <a:pt x="806585" y="1129218"/>
                </a:lnTo>
                <a:lnTo>
                  <a:pt x="1" y="733992"/>
                </a:lnTo>
                <a:lnTo>
                  <a:pt x="1" y="0"/>
                </a:lnTo>
                <a:lnTo>
                  <a:pt x="806585" y="395226"/>
                </a:lnTo>
                <a:lnTo>
                  <a:pt x="1613168" y="0"/>
                </a:lnTo>
                <a:close/>
              </a:path>
            </a:pathLst>
          </a:custGeom>
          <a:solidFill>
            <a:srgbClr val="C1DBFB"/>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066" tIns="528784" rIns="12065" bIns="528782" numCol="1" spcCol="1270" anchor="ctr" anchorCtr="0">
            <a:noAutofit/>
          </a:bodyPr>
          <a:lstStyle/>
          <a:p>
            <a:pPr algn="ctr" defTabSz="844550">
              <a:lnSpc>
                <a:spcPct val="90000"/>
              </a:lnSpc>
              <a:spcBef>
                <a:spcPct val="0"/>
              </a:spcBef>
              <a:spcAft>
                <a:spcPct val="35000"/>
              </a:spcAft>
            </a:pPr>
            <a:r>
              <a:rPr lang="ja-JP" altLang="en-US" sz="1900" b="1" dirty="0">
                <a:solidFill>
                  <a:sysClr val="windowText" lastClr="000000"/>
                </a:solidFill>
              </a:rPr>
              <a:t>平成</a:t>
            </a:r>
            <a:r>
              <a:rPr lang="en-US" altLang="ja-JP" sz="1900" b="1" dirty="0">
                <a:solidFill>
                  <a:sysClr val="windowText" lastClr="000000"/>
                </a:solidFill>
              </a:rPr>
              <a:t>9</a:t>
            </a:r>
            <a:br>
              <a:rPr lang="en-US" altLang="ja-JP" sz="1900" b="1" dirty="0">
                <a:solidFill>
                  <a:sysClr val="windowText" lastClr="000000"/>
                </a:solidFill>
              </a:rPr>
            </a:br>
            <a:r>
              <a:rPr lang="ja-JP" altLang="en-US" sz="1900" b="1" dirty="0">
                <a:solidFill>
                  <a:sysClr val="windowText" lastClr="000000"/>
                </a:solidFill>
              </a:rPr>
              <a:t>～</a:t>
            </a:r>
            <a:r>
              <a:rPr lang="en-US" altLang="ja-JP" sz="1900" b="1" dirty="0">
                <a:solidFill>
                  <a:sysClr val="windowText" lastClr="000000"/>
                </a:solidFill>
              </a:rPr>
              <a:t>13</a:t>
            </a:r>
            <a:r>
              <a:rPr lang="ja-JP" altLang="en-US" sz="1900" b="1" dirty="0">
                <a:solidFill>
                  <a:sysClr val="windowText" lastClr="000000"/>
                </a:solidFill>
              </a:rPr>
              <a:t>年度</a:t>
            </a:r>
          </a:p>
        </p:txBody>
      </p:sp>
      <p:sp>
        <p:nvSpPr>
          <p:cNvPr id="28" name="フリーフォーム 27"/>
          <p:cNvSpPr/>
          <p:nvPr/>
        </p:nvSpPr>
        <p:spPr>
          <a:xfrm>
            <a:off x="1699660" y="2397531"/>
            <a:ext cx="7239034" cy="1451838"/>
          </a:xfrm>
          <a:custGeom>
            <a:avLst/>
            <a:gdLst>
              <a:gd name="connsiteX0" fmla="*/ 174763 w 1048559"/>
              <a:gd name="connsiteY0" fmla="*/ 0 h 7583749"/>
              <a:gd name="connsiteX1" fmla="*/ 873796 w 1048559"/>
              <a:gd name="connsiteY1" fmla="*/ 0 h 7583749"/>
              <a:gd name="connsiteX2" fmla="*/ 1048559 w 1048559"/>
              <a:gd name="connsiteY2" fmla="*/ 174763 h 7583749"/>
              <a:gd name="connsiteX3" fmla="*/ 1048559 w 1048559"/>
              <a:gd name="connsiteY3" fmla="*/ 7583749 h 7583749"/>
              <a:gd name="connsiteX4" fmla="*/ 1048559 w 1048559"/>
              <a:gd name="connsiteY4" fmla="*/ 7583749 h 7583749"/>
              <a:gd name="connsiteX5" fmla="*/ 0 w 1048559"/>
              <a:gd name="connsiteY5" fmla="*/ 7583749 h 7583749"/>
              <a:gd name="connsiteX6" fmla="*/ 0 w 1048559"/>
              <a:gd name="connsiteY6" fmla="*/ 7583749 h 7583749"/>
              <a:gd name="connsiteX7" fmla="*/ 0 w 1048559"/>
              <a:gd name="connsiteY7" fmla="*/ 174763 h 7583749"/>
              <a:gd name="connsiteX8" fmla="*/ 174763 w 1048559"/>
              <a:gd name="connsiteY8" fmla="*/ 0 h 758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559" h="7583749">
                <a:moveTo>
                  <a:pt x="1048559" y="1263981"/>
                </a:moveTo>
                <a:lnTo>
                  <a:pt x="1048559" y="6319768"/>
                </a:lnTo>
                <a:cubicBezTo>
                  <a:pt x="1048559" y="7017846"/>
                  <a:pt x="1037741" y="7583749"/>
                  <a:pt x="1024396" y="7583749"/>
                </a:cubicBezTo>
                <a:lnTo>
                  <a:pt x="0" y="7583749"/>
                </a:lnTo>
                <a:lnTo>
                  <a:pt x="0" y="7583749"/>
                </a:lnTo>
                <a:lnTo>
                  <a:pt x="0" y="0"/>
                </a:lnTo>
                <a:lnTo>
                  <a:pt x="0" y="0"/>
                </a:lnTo>
                <a:lnTo>
                  <a:pt x="1024396" y="0"/>
                </a:lnTo>
                <a:cubicBezTo>
                  <a:pt x="1037741" y="0"/>
                  <a:pt x="1048559" y="565903"/>
                  <a:pt x="1048559" y="1263981"/>
                </a:cubicBezTo>
                <a:close/>
              </a:path>
            </a:pathLst>
          </a:custGeom>
          <a:ln w="6350">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60076" rIns="60076" bIns="60076" numCol="1" spcCol="1270" anchor="ctr" anchorCtr="0">
            <a:noAutofit/>
          </a:bodyPr>
          <a:lstStyle/>
          <a:p>
            <a:pPr marL="114300" lvl="1" indent="-114300" algn="l" defTabSz="622300">
              <a:lnSpc>
                <a:spcPct val="90000"/>
              </a:lnSpc>
              <a:spcBef>
                <a:spcPct val="0"/>
              </a:spcBef>
              <a:spcAft>
                <a:spcPct val="15000"/>
              </a:spcAft>
              <a:buChar char="••"/>
            </a:pPr>
            <a:r>
              <a:rPr kumimoji="1" lang="ja-JP" altLang="en-US" sz="1600" b="1" kern="1200" dirty="0" smtClean="0">
                <a:solidFill>
                  <a:prstClr val="black"/>
                </a:solidFill>
                <a:latin typeface="Calibri"/>
                <a:ea typeface="ＭＳ Ｐゴシック" panose="020B0600070205080204" pitchFamily="50" charset="-128"/>
              </a:rPr>
              <a:t>自治省消防庁の委託を受けて、消防団員の公務災害防止等に関する研究を実施</a:t>
            </a:r>
            <a:endParaRPr kumimoji="1" lang="ja-JP" altLang="en-US" sz="1600" b="1" kern="1200" dirty="0"/>
          </a:p>
          <a:p>
            <a:pPr marL="114300" lvl="1" indent="-114300" algn="l" defTabSz="622300">
              <a:lnSpc>
                <a:spcPct val="90000"/>
              </a:lnSpc>
              <a:spcBef>
                <a:spcPct val="0"/>
              </a:spcBef>
              <a:spcAft>
                <a:spcPct val="15000"/>
              </a:spcAft>
              <a:buChar char="••"/>
            </a:pPr>
            <a:r>
              <a:rPr kumimoji="1" lang="ja-JP" altLang="en-US" sz="1600" b="1" kern="1200" dirty="0" smtClean="0">
                <a:solidFill>
                  <a:prstClr val="black"/>
                </a:solidFill>
                <a:latin typeface="Calibri"/>
                <a:ea typeface="ＭＳ Ｐゴシック" panose="020B0600070205080204" pitchFamily="50" charset="-128"/>
              </a:rPr>
              <a:t>平成</a:t>
            </a:r>
            <a:r>
              <a:rPr kumimoji="1" lang="en-US" altLang="ja-JP" sz="1600" b="1" kern="1200" dirty="0" smtClean="0">
                <a:solidFill>
                  <a:prstClr val="black"/>
                </a:solidFill>
                <a:latin typeface="Calibri"/>
                <a:ea typeface="ＭＳ Ｐゴシック" panose="020B0600070205080204" pitchFamily="50" charset="-128"/>
              </a:rPr>
              <a:t>9</a:t>
            </a:r>
            <a:r>
              <a:rPr kumimoji="1" lang="ja-JP" altLang="en-US" sz="1600" b="1" kern="1200" dirty="0" smtClean="0">
                <a:solidFill>
                  <a:prstClr val="black"/>
                </a:solidFill>
                <a:latin typeface="Calibri"/>
                <a:ea typeface="ＭＳ Ｐゴシック" panose="020B0600070205080204" pitchFamily="50" charset="-128"/>
              </a:rPr>
              <a:t>年度に全国の消防団員を対象した健康状況に関するアンケート調査を実施</a:t>
            </a:r>
            <a:endParaRPr kumimoji="1" lang="ja-JP" altLang="en-US" sz="1600" b="1" kern="1200" dirty="0"/>
          </a:p>
          <a:p>
            <a:pPr marL="114300" lvl="1" indent="-114300" algn="l" defTabSz="622300">
              <a:lnSpc>
                <a:spcPct val="90000"/>
              </a:lnSpc>
              <a:spcBef>
                <a:spcPct val="0"/>
              </a:spcBef>
              <a:spcAft>
                <a:spcPct val="15000"/>
              </a:spcAft>
              <a:buChar char="••"/>
            </a:pPr>
            <a:r>
              <a:rPr kumimoji="1" lang="ja-JP" altLang="en-US" sz="1600" b="1" kern="1200" dirty="0" smtClean="0">
                <a:solidFill>
                  <a:prstClr val="black"/>
                </a:solidFill>
                <a:latin typeface="Calibri"/>
                <a:ea typeface="ＭＳ Ｐゴシック" panose="020B0600070205080204" pitchFamily="50" charset="-128"/>
              </a:rPr>
              <a:t>公務災害防止研修（安全管理セミナー（平成</a:t>
            </a:r>
            <a:r>
              <a:rPr kumimoji="1" lang="en-US" altLang="ja-JP" sz="1600" b="1" kern="1200" dirty="0" smtClean="0">
                <a:solidFill>
                  <a:prstClr val="black"/>
                </a:solidFill>
                <a:latin typeface="Calibri"/>
                <a:ea typeface="ＭＳ Ｐゴシック" panose="020B0600070205080204" pitchFamily="50" charset="-128"/>
              </a:rPr>
              <a:t>13</a:t>
            </a:r>
            <a:r>
              <a:rPr kumimoji="1" lang="ja-JP" altLang="en-US" sz="1600" b="1" kern="1200" dirty="0" smtClean="0">
                <a:solidFill>
                  <a:prstClr val="black"/>
                </a:solidFill>
                <a:latin typeface="Calibri"/>
                <a:ea typeface="ＭＳ Ｐゴシック" panose="020B0600070205080204" pitchFamily="50" charset="-128"/>
              </a:rPr>
              <a:t>年度）、Ｓ</a:t>
            </a:r>
            <a:r>
              <a:rPr kumimoji="1" lang="en-US" altLang="ja-JP" sz="1600" b="1" kern="1200" dirty="0" smtClean="0">
                <a:solidFill>
                  <a:prstClr val="black"/>
                </a:solidFill>
                <a:latin typeface="Calibri"/>
                <a:ea typeface="ＭＳ Ｐゴシック" panose="020B0600070205080204" pitchFamily="50" charset="-128"/>
              </a:rPr>
              <a:t>-</a:t>
            </a:r>
            <a:r>
              <a:rPr kumimoji="1" lang="ja-JP" altLang="en-US" sz="1600" b="1" kern="1200" dirty="0" smtClean="0">
                <a:solidFill>
                  <a:prstClr val="black"/>
                </a:solidFill>
                <a:latin typeface="Calibri"/>
                <a:ea typeface="ＭＳ Ｐゴシック" panose="020B0600070205080204" pitchFamily="50" charset="-128"/>
              </a:rPr>
              <a:t>ＫＹＴ研修（平成</a:t>
            </a:r>
            <a:r>
              <a:rPr kumimoji="1" lang="en-US" altLang="ja-JP" sz="1600" b="1" kern="1200" dirty="0" smtClean="0">
                <a:solidFill>
                  <a:prstClr val="black"/>
                </a:solidFill>
                <a:latin typeface="Calibri"/>
                <a:ea typeface="ＭＳ Ｐゴシック" panose="020B0600070205080204" pitchFamily="50" charset="-128"/>
              </a:rPr>
              <a:t>11</a:t>
            </a:r>
            <a:r>
              <a:rPr kumimoji="1" lang="ja-JP" altLang="en-US" sz="1600" b="1" kern="1200" dirty="0" smtClean="0">
                <a:solidFill>
                  <a:prstClr val="black"/>
                </a:solidFill>
                <a:latin typeface="Calibri"/>
                <a:ea typeface="ＭＳ Ｐゴシック" panose="020B0600070205080204" pitchFamily="50" charset="-128"/>
              </a:rPr>
              <a:t>年度）、健康づくりセミナー（平成</a:t>
            </a:r>
            <a:r>
              <a:rPr kumimoji="1" lang="en-US" altLang="ja-JP" sz="1600" b="1" kern="1200" dirty="0" smtClean="0">
                <a:solidFill>
                  <a:prstClr val="black"/>
                </a:solidFill>
                <a:latin typeface="Calibri"/>
                <a:ea typeface="ＭＳ Ｐゴシック" panose="020B0600070205080204" pitchFamily="50" charset="-128"/>
              </a:rPr>
              <a:t>11</a:t>
            </a:r>
            <a:r>
              <a:rPr kumimoji="1" lang="ja-JP" altLang="en-US" sz="1600" b="1" kern="1200" dirty="0" smtClean="0">
                <a:solidFill>
                  <a:prstClr val="black"/>
                </a:solidFill>
                <a:latin typeface="Calibri"/>
                <a:ea typeface="ＭＳ Ｐゴシック" panose="020B0600070205080204" pitchFamily="50" charset="-128"/>
              </a:rPr>
              <a:t>年度））を開発</a:t>
            </a:r>
            <a:endParaRPr kumimoji="1" lang="ja-JP" altLang="en-US" sz="1600" b="1" kern="1200" dirty="0"/>
          </a:p>
        </p:txBody>
      </p:sp>
      <p:sp>
        <p:nvSpPr>
          <p:cNvPr id="29" name="フリーフォーム 28"/>
          <p:cNvSpPr/>
          <p:nvPr/>
        </p:nvSpPr>
        <p:spPr>
          <a:xfrm>
            <a:off x="513757" y="3849369"/>
            <a:ext cx="1185903" cy="1684548"/>
          </a:xfrm>
          <a:custGeom>
            <a:avLst/>
            <a:gdLst>
              <a:gd name="connsiteX0" fmla="*/ 0 w 1613169"/>
              <a:gd name="connsiteY0" fmla="*/ 0 h 1129218"/>
              <a:gd name="connsiteX1" fmla="*/ 1048560 w 1613169"/>
              <a:gd name="connsiteY1" fmla="*/ 0 h 1129218"/>
              <a:gd name="connsiteX2" fmla="*/ 1613169 w 1613169"/>
              <a:gd name="connsiteY2" fmla="*/ 564609 h 1129218"/>
              <a:gd name="connsiteX3" fmla="*/ 1048560 w 1613169"/>
              <a:gd name="connsiteY3" fmla="*/ 1129218 h 1129218"/>
              <a:gd name="connsiteX4" fmla="*/ 0 w 1613169"/>
              <a:gd name="connsiteY4" fmla="*/ 1129218 h 1129218"/>
              <a:gd name="connsiteX5" fmla="*/ 564609 w 1613169"/>
              <a:gd name="connsiteY5" fmla="*/ 564609 h 1129218"/>
              <a:gd name="connsiteX6" fmla="*/ 0 w 1613169"/>
              <a:gd name="connsiteY6" fmla="*/ 0 h 112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3169" h="1129218">
                <a:moveTo>
                  <a:pt x="1613168" y="0"/>
                </a:moveTo>
                <a:lnTo>
                  <a:pt x="1613168" y="733992"/>
                </a:lnTo>
                <a:lnTo>
                  <a:pt x="806585" y="1129218"/>
                </a:lnTo>
                <a:lnTo>
                  <a:pt x="1" y="733992"/>
                </a:lnTo>
                <a:lnTo>
                  <a:pt x="1" y="0"/>
                </a:lnTo>
                <a:lnTo>
                  <a:pt x="806585" y="395226"/>
                </a:lnTo>
                <a:lnTo>
                  <a:pt x="1613168" y="0"/>
                </a:lnTo>
                <a:close/>
              </a:path>
            </a:pathLst>
          </a:custGeom>
          <a:solidFill>
            <a:srgbClr val="C1DBFB"/>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066" tIns="528784" rIns="12065" bIns="528782" numCol="1" spcCol="1270" anchor="ctr" anchorCtr="0">
            <a:noAutofit/>
          </a:bodyPr>
          <a:lstStyle/>
          <a:p>
            <a:pPr algn="ctr" defTabSz="844550">
              <a:lnSpc>
                <a:spcPct val="90000"/>
              </a:lnSpc>
              <a:spcBef>
                <a:spcPct val="0"/>
              </a:spcBef>
              <a:spcAft>
                <a:spcPct val="35000"/>
              </a:spcAft>
            </a:pPr>
            <a:r>
              <a:rPr lang="ja-JP" altLang="en-US" sz="1900" b="1" dirty="0">
                <a:solidFill>
                  <a:sysClr val="windowText" lastClr="000000"/>
                </a:solidFill>
              </a:rPr>
              <a:t>平成</a:t>
            </a:r>
            <a:r>
              <a:rPr lang="en-US" altLang="ja-JP" sz="1900" b="1" dirty="0">
                <a:solidFill>
                  <a:sysClr val="windowText" lastClr="000000"/>
                </a:solidFill>
              </a:rPr>
              <a:t>16</a:t>
            </a:r>
            <a:br>
              <a:rPr lang="en-US" altLang="ja-JP" sz="1900" b="1" dirty="0">
                <a:solidFill>
                  <a:sysClr val="windowText" lastClr="000000"/>
                </a:solidFill>
              </a:rPr>
            </a:br>
            <a:r>
              <a:rPr lang="ja-JP" altLang="en-US" sz="1900" b="1" dirty="0">
                <a:solidFill>
                  <a:sysClr val="windowText" lastClr="000000"/>
                </a:solidFill>
              </a:rPr>
              <a:t>～</a:t>
            </a:r>
            <a:r>
              <a:rPr lang="en-US" altLang="ja-JP" sz="1900" b="1" dirty="0">
                <a:solidFill>
                  <a:sysClr val="windowText" lastClr="000000"/>
                </a:solidFill>
              </a:rPr>
              <a:t>17</a:t>
            </a:r>
            <a:r>
              <a:rPr lang="ja-JP" altLang="en-US" sz="1900" b="1" dirty="0">
                <a:solidFill>
                  <a:sysClr val="windowText" lastClr="000000"/>
                </a:solidFill>
              </a:rPr>
              <a:t>年度</a:t>
            </a:r>
          </a:p>
        </p:txBody>
      </p:sp>
      <p:sp>
        <p:nvSpPr>
          <p:cNvPr id="30" name="フリーフォーム 29"/>
          <p:cNvSpPr/>
          <p:nvPr/>
        </p:nvSpPr>
        <p:spPr>
          <a:xfrm>
            <a:off x="1729938" y="3985466"/>
            <a:ext cx="7239034" cy="1095308"/>
          </a:xfrm>
          <a:custGeom>
            <a:avLst/>
            <a:gdLst>
              <a:gd name="connsiteX0" fmla="*/ 174763 w 1048559"/>
              <a:gd name="connsiteY0" fmla="*/ 0 h 7583749"/>
              <a:gd name="connsiteX1" fmla="*/ 873796 w 1048559"/>
              <a:gd name="connsiteY1" fmla="*/ 0 h 7583749"/>
              <a:gd name="connsiteX2" fmla="*/ 1048559 w 1048559"/>
              <a:gd name="connsiteY2" fmla="*/ 174763 h 7583749"/>
              <a:gd name="connsiteX3" fmla="*/ 1048559 w 1048559"/>
              <a:gd name="connsiteY3" fmla="*/ 7583749 h 7583749"/>
              <a:gd name="connsiteX4" fmla="*/ 1048559 w 1048559"/>
              <a:gd name="connsiteY4" fmla="*/ 7583749 h 7583749"/>
              <a:gd name="connsiteX5" fmla="*/ 0 w 1048559"/>
              <a:gd name="connsiteY5" fmla="*/ 7583749 h 7583749"/>
              <a:gd name="connsiteX6" fmla="*/ 0 w 1048559"/>
              <a:gd name="connsiteY6" fmla="*/ 7583749 h 7583749"/>
              <a:gd name="connsiteX7" fmla="*/ 0 w 1048559"/>
              <a:gd name="connsiteY7" fmla="*/ 174763 h 7583749"/>
              <a:gd name="connsiteX8" fmla="*/ 174763 w 1048559"/>
              <a:gd name="connsiteY8" fmla="*/ 0 h 758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559" h="7583749">
                <a:moveTo>
                  <a:pt x="1048559" y="1263981"/>
                </a:moveTo>
                <a:lnTo>
                  <a:pt x="1048559" y="6319768"/>
                </a:lnTo>
                <a:cubicBezTo>
                  <a:pt x="1048559" y="7017846"/>
                  <a:pt x="1037741" y="7583749"/>
                  <a:pt x="1024396" y="7583749"/>
                </a:cubicBezTo>
                <a:lnTo>
                  <a:pt x="0" y="7583749"/>
                </a:lnTo>
                <a:lnTo>
                  <a:pt x="0" y="7583749"/>
                </a:lnTo>
                <a:lnTo>
                  <a:pt x="0" y="0"/>
                </a:lnTo>
                <a:lnTo>
                  <a:pt x="0" y="0"/>
                </a:lnTo>
                <a:lnTo>
                  <a:pt x="1024396" y="0"/>
                </a:lnTo>
                <a:cubicBezTo>
                  <a:pt x="1037741" y="0"/>
                  <a:pt x="1048559" y="565903"/>
                  <a:pt x="1048559" y="1263981"/>
                </a:cubicBezTo>
                <a:close/>
              </a:path>
            </a:pathLst>
          </a:custGeom>
          <a:ln w="6350">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60076" rIns="60076" bIns="60076" numCol="1" spcCol="1270" anchor="ctr" anchorCtr="0">
            <a:noAutofit/>
          </a:bodyPr>
          <a:lstStyle/>
          <a:p>
            <a:pPr marL="114300" lvl="1" indent="-114300" algn="l" defTabSz="622300">
              <a:lnSpc>
                <a:spcPct val="90000"/>
              </a:lnSpc>
              <a:spcBef>
                <a:spcPct val="0"/>
              </a:spcBef>
              <a:spcAft>
                <a:spcPct val="15000"/>
              </a:spcAft>
              <a:buChar char="••"/>
            </a:pPr>
            <a:r>
              <a:rPr kumimoji="1" lang="ja-JP" altLang="en-US" sz="1600" b="1" kern="1200" dirty="0" smtClean="0">
                <a:solidFill>
                  <a:prstClr val="black"/>
                </a:solidFill>
                <a:latin typeface="Calibri"/>
                <a:ea typeface="ＭＳ Ｐゴシック" panose="020B0600070205080204" pitchFamily="50" charset="-128"/>
              </a:rPr>
              <a:t>「消防団員の個別健康指導体制の在り方に関する調査</a:t>
            </a:r>
            <a:r>
              <a:rPr kumimoji="1" lang="ja-JP" altLang="en-US" sz="1600" b="1" kern="1200" dirty="0" smtClean="0">
                <a:solidFill>
                  <a:prstClr val="black"/>
                </a:solidFill>
                <a:latin typeface="Calibri"/>
                <a:ea typeface="ＭＳ Ｐゴシック" panose="020B0600070205080204" pitchFamily="50" charset="-128"/>
              </a:rPr>
              <a:t>研究委員会」を設置</a:t>
            </a:r>
            <a:r>
              <a:rPr kumimoji="1" lang="en-US" altLang="ja-JP" sz="1600" b="1" kern="1200" dirty="0" smtClean="0">
                <a:solidFill>
                  <a:prstClr val="black"/>
                </a:solidFill>
                <a:latin typeface="Calibri"/>
                <a:ea typeface="ＭＳ Ｐゴシック" panose="020B0600070205080204" pitchFamily="50" charset="-128"/>
              </a:rPr>
              <a:t/>
            </a:r>
            <a:br>
              <a:rPr kumimoji="1" lang="en-US" altLang="ja-JP" sz="1600" b="1" kern="1200" dirty="0" smtClean="0">
                <a:solidFill>
                  <a:prstClr val="black"/>
                </a:solidFill>
                <a:latin typeface="Calibri"/>
                <a:ea typeface="ＭＳ Ｐゴシック" panose="020B0600070205080204" pitchFamily="50" charset="-128"/>
              </a:rPr>
            </a:br>
            <a:r>
              <a:rPr kumimoji="1" lang="ja-JP" altLang="en-US" sz="1600" b="1" kern="1200" dirty="0" smtClean="0">
                <a:solidFill>
                  <a:prstClr val="black"/>
                </a:solidFill>
                <a:latin typeface="Calibri"/>
                <a:ea typeface="ＭＳ Ｐゴシック" panose="020B0600070205080204" pitchFamily="50" charset="-128"/>
              </a:rPr>
              <a:t>⇒脳血管疾患・虚血性心疾患の疾病による公務災害防止を図るため、毎年度継続的に、医師・保健師等の参加を得て、個別・個人に健康指導を行う体制の在り方や整備方策を検討</a:t>
            </a:r>
            <a:endParaRPr kumimoji="1" lang="ja-JP" altLang="en-US" sz="1600" b="1" kern="1200" dirty="0"/>
          </a:p>
        </p:txBody>
      </p:sp>
      <p:sp>
        <p:nvSpPr>
          <p:cNvPr id="31" name="フリーフォーム 30"/>
          <p:cNvSpPr/>
          <p:nvPr/>
        </p:nvSpPr>
        <p:spPr>
          <a:xfrm>
            <a:off x="513757" y="5136173"/>
            <a:ext cx="1185903" cy="1684548"/>
          </a:xfrm>
          <a:custGeom>
            <a:avLst/>
            <a:gdLst>
              <a:gd name="connsiteX0" fmla="*/ 0 w 1613169"/>
              <a:gd name="connsiteY0" fmla="*/ 0 h 1129218"/>
              <a:gd name="connsiteX1" fmla="*/ 1048560 w 1613169"/>
              <a:gd name="connsiteY1" fmla="*/ 0 h 1129218"/>
              <a:gd name="connsiteX2" fmla="*/ 1613169 w 1613169"/>
              <a:gd name="connsiteY2" fmla="*/ 564609 h 1129218"/>
              <a:gd name="connsiteX3" fmla="*/ 1048560 w 1613169"/>
              <a:gd name="connsiteY3" fmla="*/ 1129218 h 1129218"/>
              <a:gd name="connsiteX4" fmla="*/ 0 w 1613169"/>
              <a:gd name="connsiteY4" fmla="*/ 1129218 h 1129218"/>
              <a:gd name="connsiteX5" fmla="*/ 564609 w 1613169"/>
              <a:gd name="connsiteY5" fmla="*/ 564609 h 1129218"/>
              <a:gd name="connsiteX6" fmla="*/ 0 w 1613169"/>
              <a:gd name="connsiteY6" fmla="*/ 0 h 112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3169" h="1129218">
                <a:moveTo>
                  <a:pt x="1613168" y="0"/>
                </a:moveTo>
                <a:lnTo>
                  <a:pt x="1613168" y="733992"/>
                </a:lnTo>
                <a:lnTo>
                  <a:pt x="806585" y="1129218"/>
                </a:lnTo>
                <a:lnTo>
                  <a:pt x="1" y="733992"/>
                </a:lnTo>
                <a:lnTo>
                  <a:pt x="1" y="0"/>
                </a:lnTo>
                <a:lnTo>
                  <a:pt x="806585" y="395226"/>
                </a:lnTo>
                <a:lnTo>
                  <a:pt x="1613168" y="0"/>
                </a:lnTo>
                <a:close/>
              </a:path>
            </a:pathLst>
          </a:custGeom>
          <a:solidFill>
            <a:srgbClr val="C1DBFB"/>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066" tIns="528784" rIns="12065" bIns="528782" numCol="1" spcCol="1270" anchor="ctr" anchorCtr="0">
            <a:noAutofit/>
          </a:bodyPr>
          <a:lstStyle/>
          <a:p>
            <a:pPr algn="ctr" defTabSz="844550">
              <a:lnSpc>
                <a:spcPct val="90000"/>
              </a:lnSpc>
              <a:spcBef>
                <a:spcPct val="0"/>
              </a:spcBef>
              <a:spcAft>
                <a:spcPct val="35000"/>
              </a:spcAft>
            </a:pPr>
            <a:r>
              <a:rPr lang="ja-JP" altLang="en-US" sz="1900" b="1" dirty="0">
                <a:solidFill>
                  <a:sysClr val="windowText" lastClr="000000"/>
                </a:solidFill>
              </a:rPr>
              <a:t>平成</a:t>
            </a:r>
            <a:r>
              <a:rPr lang="en-US" altLang="ja-JP" sz="1900" b="1" dirty="0">
                <a:solidFill>
                  <a:sysClr val="windowText" lastClr="000000"/>
                </a:solidFill>
              </a:rPr>
              <a:t>26</a:t>
            </a:r>
            <a:r>
              <a:rPr lang="ja-JP" altLang="en-US" sz="1900" b="1" dirty="0">
                <a:solidFill>
                  <a:sysClr val="windowText" lastClr="000000"/>
                </a:solidFill>
              </a:rPr>
              <a:t>年度</a:t>
            </a:r>
          </a:p>
        </p:txBody>
      </p:sp>
      <p:sp>
        <p:nvSpPr>
          <p:cNvPr id="32" name="フリーフォーム 31"/>
          <p:cNvSpPr/>
          <p:nvPr/>
        </p:nvSpPr>
        <p:spPr>
          <a:xfrm>
            <a:off x="1699660" y="5301207"/>
            <a:ext cx="7239034" cy="792089"/>
          </a:xfrm>
          <a:custGeom>
            <a:avLst/>
            <a:gdLst>
              <a:gd name="connsiteX0" fmla="*/ 174763 w 1048559"/>
              <a:gd name="connsiteY0" fmla="*/ 0 h 7583749"/>
              <a:gd name="connsiteX1" fmla="*/ 873796 w 1048559"/>
              <a:gd name="connsiteY1" fmla="*/ 0 h 7583749"/>
              <a:gd name="connsiteX2" fmla="*/ 1048559 w 1048559"/>
              <a:gd name="connsiteY2" fmla="*/ 174763 h 7583749"/>
              <a:gd name="connsiteX3" fmla="*/ 1048559 w 1048559"/>
              <a:gd name="connsiteY3" fmla="*/ 7583749 h 7583749"/>
              <a:gd name="connsiteX4" fmla="*/ 1048559 w 1048559"/>
              <a:gd name="connsiteY4" fmla="*/ 7583749 h 7583749"/>
              <a:gd name="connsiteX5" fmla="*/ 0 w 1048559"/>
              <a:gd name="connsiteY5" fmla="*/ 7583749 h 7583749"/>
              <a:gd name="connsiteX6" fmla="*/ 0 w 1048559"/>
              <a:gd name="connsiteY6" fmla="*/ 7583749 h 7583749"/>
              <a:gd name="connsiteX7" fmla="*/ 0 w 1048559"/>
              <a:gd name="connsiteY7" fmla="*/ 174763 h 7583749"/>
              <a:gd name="connsiteX8" fmla="*/ 174763 w 1048559"/>
              <a:gd name="connsiteY8" fmla="*/ 0 h 758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559" h="7583749">
                <a:moveTo>
                  <a:pt x="1048559" y="1263981"/>
                </a:moveTo>
                <a:lnTo>
                  <a:pt x="1048559" y="6319768"/>
                </a:lnTo>
                <a:cubicBezTo>
                  <a:pt x="1048559" y="7017846"/>
                  <a:pt x="1037741" y="7583749"/>
                  <a:pt x="1024396" y="7583749"/>
                </a:cubicBezTo>
                <a:lnTo>
                  <a:pt x="0" y="7583749"/>
                </a:lnTo>
                <a:lnTo>
                  <a:pt x="0" y="7583749"/>
                </a:lnTo>
                <a:lnTo>
                  <a:pt x="0" y="0"/>
                </a:lnTo>
                <a:lnTo>
                  <a:pt x="0" y="0"/>
                </a:lnTo>
                <a:lnTo>
                  <a:pt x="1024396" y="0"/>
                </a:lnTo>
                <a:cubicBezTo>
                  <a:pt x="1037741" y="0"/>
                  <a:pt x="1048559" y="565903"/>
                  <a:pt x="1048559" y="1263981"/>
                </a:cubicBezTo>
                <a:close/>
              </a:path>
            </a:pathLst>
          </a:custGeom>
          <a:ln w="6350">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60076" rIns="60076" bIns="60077" numCol="1" spcCol="1270" anchor="ctr" anchorCtr="0">
            <a:noAutofit/>
          </a:bodyPr>
          <a:lstStyle/>
          <a:p>
            <a:pPr marL="114300" lvl="1" indent="-114300" algn="l" defTabSz="622300">
              <a:lnSpc>
                <a:spcPct val="90000"/>
              </a:lnSpc>
              <a:spcBef>
                <a:spcPct val="0"/>
              </a:spcBef>
              <a:spcAft>
                <a:spcPct val="15000"/>
              </a:spcAft>
              <a:buChar char="••"/>
            </a:pPr>
            <a:r>
              <a:rPr kumimoji="1" lang="ja-JP" altLang="en-US" sz="1600" b="1" kern="1200" dirty="0" smtClean="0">
                <a:solidFill>
                  <a:prstClr val="black"/>
                </a:solidFill>
                <a:latin typeface="Calibri"/>
                <a:ea typeface="ＭＳ Ｐゴシック" panose="020B0600070205080204" pitchFamily="50" charset="-128"/>
              </a:rPr>
              <a:t>全国の消防団員を対象にした健康状況に関するアンケート調査を実施</a:t>
            </a:r>
            <a:endParaRPr kumimoji="1" lang="ja-JP" altLang="en-US" sz="1600" b="1" kern="1200" dirty="0"/>
          </a:p>
        </p:txBody>
      </p:sp>
      <p:sp>
        <p:nvSpPr>
          <p:cNvPr id="33" name="角丸四角形 32"/>
          <p:cNvSpPr/>
          <p:nvPr/>
        </p:nvSpPr>
        <p:spPr>
          <a:xfrm>
            <a:off x="1619672" y="584685"/>
            <a:ext cx="4176464" cy="560340"/>
          </a:xfrm>
          <a:prstGeom prst="roundRect">
            <a:avLst/>
          </a:prstGeom>
          <a:ln w="25400">
            <a:noFill/>
          </a:ln>
          <a:scene3d>
            <a:camera prst="orthographicFront"/>
            <a:lightRig rig="threePt" dir="t"/>
          </a:scene3d>
          <a:sp3d prstMaterial="metal">
            <a:bevelT/>
          </a:sp3d>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072" tIns="37467" rIns="244072" bIns="37467" numCol="1" spcCol="1270" anchor="ctr" anchorCtr="0">
            <a:noAutofit/>
          </a:bodyPr>
          <a:lstStyle/>
          <a:p>
            <a:pPr algn="ctr" defTabSz="1066800">
              <a:lnSpc>
                <a:spcPct val="90000"/>
              </a:lnSpc>
              <a:spcBef>
                <a:spcPct val="0"/>
              </a:spcBef>
              <a:spcAft>
                <a:spcPct val="35000"/>
              </a:spcAft>
            </a:pPr>
            <a:r>
              <a:rPr lang="ja-JP" altLang="en-US" sz="2000" b="1" dirty="0"/>
              <a:t>公務災害防止対策調査研究事業</a:t>
            </a:r>
          </a:p>
        </p:txBody>
      </p:sp>
    </p:spTree>
    <p:extLst>
      <p:ext uri="{BB962C8B-B14F-4D97-AF65-F5344CB8AC3E}">
        <p14:creationId xmlns:p14="http://schemas.microsoft.com/office/powerpoint/2010/main" val="974775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anim calcmode="lin" valueType="num">
                                      <p:cBhvr>
                                        <p:cTn id="25" dur="500" fill="hold"/>
                                        <p:tgtEl>
                                          <p:spTgt spid="26"/>
                                        </p:tgtEl>
                                        <p:attrNameLst>
                                          <p:attrName>ppt_x</p:attrName>
                                        </p:attrNameLst>
                                      </p:cBhvr>
                                      <p:tavLst>
                                        <p:tav tm="0">
                                          <p:val>
                                            <p:strVal val="#ppt_x"/>
                                          </p:val>
                                        </p:tav>
                                        <p:tav tm="100000">
                                          <p:val>
                                            <p:strVal val="#ppt_x"/>
                                          </p:val>
                                        </p:tav>
                                      </p:tavLst>
                                    </p:anim>
                                    <p:anim calcmode="lin" valueType="num">
                                      <p:cBhvr>
                                        <p:cTn id="2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anim calcmode="lin" valueType="num">
                                      <p:cBhvr>
                                        <p:cTn id="32" dur="500" fill="hold"/>
                                        <p:tgtEl>
                                          <p:spTgt spid="27"/>
                                        </p:tgtEl>
                                        <p:attrNameLst>
                                          <p:attrName>ppt_x</p:attrName>
                                        </p:attrNameLst>
                                      </p:cBhvr>
                                      <p:tavLst>
                                        <p:tav tm="0">
                                          <p:val>
                                            <p:strVal val="#ppt_x"/>
                                          </p:val>
                                        </p:tav>
                                        <p:tav tm="100000">
                                          <p:val>
                                            <p:strVal val="#ppt_x"/>
                                          </p:val>
                                        </p:tav>
                                      </p:tavLst>
                                    </p:anim>
                                    <p:anim calcmode="lin" valueType="num">
                                      <p:cBhvr>
                                        <p:cTn id="33" dur="500" fill="hold"/>
                                        <p:tgtEl>
                                          <p:spTgt spid="2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anim calcmode="lin" valueType="num">
                                      <p:cBhvr>
                                        <p:cTn id="37" dur="500" fill="hold"/>
                                        <p:tgtEl>
                                          <p:spTgt spid="28"/>
                                        </p:tgtEl>
                                        <p:attrNameLst>
                                          <p:attrName>ppt_x</p:attrName>
                                        </p:attrNameLst>
                                      </p:cBhvr>
                                      <p:tavLst>
                                        <p:tav tm="0">
                                          <p:val>
                                            <p:strVal val="#ppt_x"/>
                                          </p:val>
                                        </p:tav>
                                        <p:tav tm="100000">
                                          <p:val>
                                            <p:strVal val="#ppt_x"/>
                                          </p:val>
                                        </p:tav>
                                      </p:tavLst>
                                    </p:anim>
                                    <p:anim calcmode="lin" valueType="num">
                                      <p:cBhvr>
                                        <p:cTn id="38"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anim calcmode="lin" valueType="num">
                                      <p:cBhvr>
                                        <p:cTn id="44" dur="500" fill="hold"/>
                                        <p:tgtEl>
                                          <p:spTgt spid="29"/>
                                        </p:tgtEl>
                                        <p:attrNameLst>
                                          <p:attrName>ppt_x</p:attrName>
                                        </p:attrNameLst>
                                      </p:cBhvr>
                                      <p:tavLst>
                                        <p:tav tm="0">
                                          <p:val>
                                            <p:strVal val="#ppt_x"/>
                                          </p:val>
                                        </p:tav>
                                        <p:tav tm="100000">
                                          <p:val>
                                            <p:strVal val="#ppt_x"/>
                                          </p:val>
                                        </p:tav>
                                      </p:tavLst>
                                    </p:anim>
                                    <p:anim calcmode="lin" valueType="num">
                                      <p:cBhvr>
                                        <p:cTn id="45" dur="500" fill="hold"/>
                                        <p:tgtEl>
                                          <p:spTgt spid="29"/>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anim calcmode="lin" valueType="num">
                                      <p:cBhvr>
                                        <p:cTn id="49" dur="500" fill="hold"/>
                                        <p:tgtEl>
                                          <p:spTgt spid="30"/>
                                        </p:tgtEl>
                                        <p:attrNameLst>
                                          <p:attrName>ppt_x</p:attrName>
                                        </p:attrNameLst>
                                      </p:cBhvr>
                                      <p:tavLst>
                                        <p:tav tm="0">
                                          <p:val>
                                            <p:strVal val="#ppt_x"/>
                                          </p:val>
                                        </p:tav>
                                        <p:tav tm="100000">
                                          <p:val>
                                            <p:strVal val="#ppt_x"/>
                                          </p:val>
                                        </p:tav>
                                      </p:tavLst>
                                    </p:anim>
                                    <p:anim calcmode="lin" valueType="num">
                                      <p:cBhvr>
                                        <p:cTn id="50"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anim calcmode="lin" valueType="num">
                                      <p:cBhvr>
                                        <p:cTn id="61" dur="500" fill="hold"/>
                                        <p:tgtEl>
                                          <p:spTgt spid="32"/>
                                        </p:tgtEl>
                                        <p:attrNameLst>
                                          <p:attrName>ppt_x</p:attrName>
                                        </p:attrNameLst>
                                      </p:cBhvr>
                                      <p:tavLst>
                                        <p:tav tm="0">
                                          <p:val>
                                            <p:strVal val="#ppt_x"/>
                                          </p:val>
                                        </p:tav>
                                        <p:tav tm="100000">
                                          <p:val>
                                            <p:strVal val="#ppt_x"/>
                                          </p:val>
                                        </p:tav>
                                      </p:tavLst>
                                    </p:anim>
                                    <p:anim calcmode="lin" valueType="num">
                                      <p:cBhvr>
                                        <p:cTn id="6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Grp="1"/>
          </p:cNvSpPr>
          <p:nvPr>
            <p:ph type="title"/>
          </p:nvPr>
        </p:nvSpPr>
        <p:spPr>
          <a:xfrm>
            <a:off x="179512" y="116632"/>
            <a:ext cx="7891326" cy="648543"/>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solidFill>
                  <a:schemeClr val="accent2"/>
                </a:solidFill>
              </a:rPr>
              <a:t>２　消防団員の健康状態に関するアンケート報告書の概要</a:t>
            </a:r>
            <a:endParaRPr lang="ja-JP" altLang="en-US" sz="2400" b="1" dirty="0">
              <a:solidFill>
                <a:schemeClr val="accent2"/>
              </a:solidFill>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a:t>
            </a:fld>
            <a:endParaRPr kumimoji="1" lang="ja-JP" altLang="en-US" dirty="0"/>
          </a:p>
        </p:txBody>
      </p:sp>
      <p:sp>
        <p:nvSpPr>
          <p:cNvPr id="6" name="フリーフォーム 5"/>
          <p:cNvSpPr/>
          <p:nvPr/>
        </p:nvSpPr>
        <p:spPr>
          <a:xfrm>
            <a:off x="795474" y="2053725"/>
            <a:ext cx="7275364" cy="610386"/>
          </a:xfrm>
          <a:custGeom>
            <a:avLst/>
            <a:gdLst>
              <a:gd name="connsiteX0" fmla="*/ 0 w 7275364"/>
              <a:gd name="connsiteY0" fmla="*/ 61039 h 610386"/>
              <a:gd name="connsiteX1" fmla="*/ 61039 w 7275364"/>
              <a:gd name="connsiteY1" fmla="*/ 0 h 610386"/>
              <a:gd name="connsiteX2" fmla="*/ 7214325 w 7275364"/>
              <a:gd name="connsiteY2" fmla="*/ 0 h 610386"/>
              <a:gd name="connsiteX3" fmla="*/ 7275364 w 7275364"/>
              <a:gd name="connsiteY3" fmla="*/ 61039 h 610386"/>
              <a:gd name="connsiteX4" fmla="*/ 7275364 w 7275364"/>
              <a:gd name="connsiteY4" fmla="*/ 549347 h 610386"/>
              <a:gd name="connsiteX5" fmla="*/ 7214325 w 7275364"/>
              <a:gd name="connsiteY5" fmla="*/ 610386 h 610386"/>
              <a:gd name="connsiteX6" fmla="*/ 61039 w 7275364"/>
              <a:gd name="connsiteY6" fmla="*/ 610386 h 610386"/>
              <a:gd name="connsiteX7" fmla="*/ 0 w 7275364"/>
              <a:gd name="connsiteY7" fmla="*/ 549347 h 610386"/>
              <a:gd name="connsiteX8" fmla="*/ 0 w 7275364"/>
              <a:gd name="connsiteY8" fmla="*/ 61039 h 6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5364" h="610386">
                <a:moveTo>
                  <a:pt x="0" y="61039"/>
                </a:moveTo>
                <a:cubicBezTo>
                  <a:pt x="0" y="27328"/>
                  <a:pt x="27328" y="0"/>
                  <a:pt x="61039" y="0"/>
                </a:cubicBezTo>
                <a:lnTo>
                  <a:pt x="7214325" y="0"/>
                </a:lnTo>
                <a:cubicBezTo>
                  <a:pt x="7248036" y="0"/>
                  <a:pt x="7275364" y="27328"/>
                  <a:pt x="7275364" y="61039"/>
                </a:cubicBezTo>
                <a:lnTo>
                  <a:pt x="7275364" y="549347"/>
                </a:lnTo>
                <a:cubicBezTo>
                  <a:pt x="7275364" y="583058"/>
                  <a:pt x="7248036" y="610386"/>
                  <a:pt x="7214325" y="610386"/>
                </a:cubicBezTo>
                <a:lnTo>
                  <a:pt x="61039" y="610386"/>
                </a:lnTo>
                <a:cubicBezTo>
                  <a:pt x="27328" y="610386"/>
                  <a:pt x="0" y="583058"/>
                  <a:pt x="0" y="549347"/>
                </a:cubicBezTo>
                <a:lnTo>
                  <a:pt x="0" y="61039"/>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1058" tIns="50263" rIns="61058" bIns="50263" numCol="1" spcCol="1270" anchor="ctr" anchorCtr="0">
            <a:noAutofit/>
          </a:bodyPr>
          <a:lstStyle/>
          <a:p>
            <a:pPr lvl="0" algn="ctr" defTabSz="755650">
              <a:lnSpc>
                <a:spcPct val="90000"/>
              </a:lnSpc>
              <a:spcBef>
                <a:spcPct val="0"/>
              </a:spcBef>
              <a:spcAft>
                <a:spcPct val="35000"/>
              </a:spcAft>
            </a:pPr>
            <a:r>
              <a:rPr lang="ja-JP" altLang="en-US" sz="1700" b="1" kern="1200" dirty="0" smtClean="0">
                <a:solidFill>
                  <a:schemeClr val="accent1">
                    <a:lumMod val="50000"/>
                  </a:schemeClr>
                </a:solidFill>
                <a:latin typeface="+mj-ea"/>
                <a:ea typeface="+mj-ea"/>
              </a:rPr>
              <a:t>運動・スポーツの習慣は、いずれもおよそ半分が</a:t>
            </a:r>
            <a:r>
              <a:rPr lang="ja-JP" altLang="en-US" sz="1700" b="1" kern="1200" dirty="0" smtClean="0">
                <a:ln/>
                <a:solidFill>
                  <a:srgbClr val="FF0000"/>
                </a:solidFill>
                <a:latin typeface="+mj-ea"/>
                <a:ea typeface="+mj-ea"/>
              </a:rPr>
              <a:t>「定期的にしていない」</a:t>
            </a:r>
            <a:endParaRPr kumimoji="1" lang="ja-JP" altLang="en-US" sz="1700" b="1" kern="1200" dirty="0">
              <a:ln/>
              <a:solidFill>
                <a:srgbClr val="FF0000"/>
              </a:solidFill>
            </a:endParaRPr>
          </a:p>
        </p:txBody>
      </p:sp>
      <p:sp>
        <p:nvSpPr>
          <p:cNvPr id="7" name="フリーフォーム 6"/>
          <p:cNvSpPr/>
          <p:nvPr/>
        </p:nvSpPr>
        <p:spPr>
          <a:xfrm>
            <a:off x="795474" y="2703548"/>
            <a:ext cx="7275364" cy="610386"/>
          </a:xfrm>
          <a:custGeom>
            <a:avLst/>
            <a:gdLst>
              <a:gd name="connsiteX0" fmla="*/ 0 w 7275364"/>
              <a:gd name="connsiteY0" fmla="*/ 61039 h 610386"/>
              <a:gd name="connsiteX1" fmla="*/ 61039 w 7275364"/>
              <a:gd name="connsiteY1" fmla="*/ 0 h 610386"/>
              <a:gd name="connsiteX2" fmla="*/ 7214325 w 7275364"/>
              <a:gd name="connsiteY2" fmla="*/ 0 h 610386"/>
              <a:gd name="connsiteX3" fmla="*/ 7275364 w 7275364"/>
              <a:gd name="connsiteY3" fmla="*/ 61039 h 610386"/>
              <a:gd name="connsiteX4" fmla="*/ 7275364 w 7275364"/>
              <a:gd name="connsiteY4" fmla="*/ 549347 h 610386"/>
              <a:gd name="connsiteX5" fmla="*/ 7214325 w 7275364"/>
              <a:gd name="connsiteY5" fmla="*/ 610386 h 610386"/>
              <a:gd name="connsiteX6" fmla="*/ 61039 w 7275364"/>
              <a:gd name="connsiteY6" fmla="*/ 610386 h 610386"/>
              <a:gd name="connsiteX7" fmla="*/ 0 w 7275364"/>
              <a:gd name="connsiteY7" fmla="*/ 549347 h 610386"/>
              <a:gd name="connsiteX8" fmla="*/ 0 w 7275364"/>
              <a:gd name="connsiteY8" fmla="*/ 61039 h 6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5364" h="610386">
                <a:moveTo>
                  <a:pt x="0" y="61039"/>
                </a:moveTo>
                <a:cubicBezTo>
                  <a:pt x="0" y="27328"/>
                  <a:pt x="27328" y="0"/>
                  <a:pt x="61039" y="0"/>
                </a:cubicBezTo>
                <a:lnTo>
                  <a:pt x="7214325" y="0"/>
                </a:lnTo>
                <a:cubicBezTo>
                  <a:pt x="7248036" y="0"/>
                  <a:pt x="7275364" y="27328"/>
                  <a:pt x="7275364" y="61039"/>
                </a:cubicBezTo>
                <a:lnTo>
                  <a:pt x="7275364" y="549347"/>
                </a:lnTo>
                <a:cubicBezTo>
                  <a:pt x="7275364" y="583058"/>
                  <a:pt x="7248036" y="610386"/>
                  <a:pt x="7214325" y="610386"/>
                </a:cubicBezTo>
                <a:lnTo>
                  <a:pt x="61039" y="610386"/>
                </a:lnTo>
                <a:cubicBezTo>
                  <a:pt x="27328" y="610386"/>
                  <a:pt x="0" y="583058"/>
                  <a:pt x="0" y="549347"/>
                </a:cubicBezTo>
                <a:lnTo>
                  <a:pt x="0" y="61039"/>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1058" tIns="50263" rIns="61058" bIns="50263"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solidFill>
                  <a:schemeClr val="accent1">
                    <a:lumMod val="50000"/>
                  </a:schemeClr>
                </a:solidFill>
                <a:latin typeface="+mj-ea"/>
                <a:ea typeface="+mj-ea"/>
              </a:rPr>
              <a:t>通勤等で日常的に歩くことは、いずれもおよそ半分が</a:t>
            </a:r>
            <a:r>
              <a:rPr kumimoji="1" lang="ja-JP" altLang="en-US" sz="1700" b="1" kern="1200" dirty="0" smtClean="0">
                <a:ln/>
                <a:solidFill>
                  <a:srgbClr val="FF0000"/>
                </a:solidFill>
                <a:latin typeface="+mj-ea"/>
                <a:ea typeface="+mj-ea"/>
              </a:rPr>
              <a:t>「歩かない」</a:t>
            </a:r>
            <a:endParaRPr kumimoji="1" lang="ja-JP" altLang="en-US" sz="1700" b="1" kern="1200" dirty="0">
              <a:ln/>
              <a:solidFill>
                <a:srgbClr val="FF0000"/>
              </a:solidFill>
            </a:endParaRPr>
          </a:p>
        </p:txBody>
      </p:sp>
      <p:sp>
        <p:nvSpPr>
          <p:cNvPr id="8" name="フリーフォーム 7"/>
          <p:cNvSpPr/>
          <p:nvPr/>
        </p:nvSpPr>
        <p:spPr>
          <a:xfrm>
            <a:off x="795474" y="3353370"/>
            <a:ext cx="7275364" cy="610386"/>
          </a:xfrm>
          <a:custGeom>
            <a:avLst/>
            <a:gdLst>
              <a:gd name="connsiteX0" fmla="*/ 0 w 7275364"/>
              <a:gd name="connsiteY0" fmla="*/ 61039 h 610386"/>
              <a:gd name="connsiteX1" fmla="*/ 61039 w 7275364"/>
              <a:gd name="connsiteY1" fmla="*/ 0 h 610386"/>
              <a:gd name="connsiteX2" fmla="*/ 7214325 w 7275364"/>
              <a:gd name="connsiteY2" fmla="*/ 0 h 610386"/>
              <a:gd name="connsiteX3" fmla="*/ 7275364 w 7275364"/>
              <a:gd name="connsiteY3" fmla="*/ 61039 h 610386"/>
              <a:gd name="connsiteX4" fmla="*/ 7275364 w 7275364"/>
              <a:gd name="connsiteY4" fmla="*/ 549347 h 610386"/>
              <a:gd name="connsiteX5" fmla="*/ 7214325 w 7275364"/>
              <a:gd name="connsiteY5" fmla="*/ 610386 h 610386"/>
              <a:gd name="connsiteX6" fmla="*/ 61039 w 7275364"/>
              <a:gd name="connsiteY6" fmla="*/ 610386 h 610386"/>
              <a:gd name="connsiteX7" fmla="*/ 0 w 7275364"/>
              <a:gd name="connsiteY7" fmla="*/ 549347 h 610386"/>
              <a:gd name="connsiteX8" fmla="*/ 0 w 7275364"/>
              <a:gd name="connsiteY8" fmla="*/ 61039 h 6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5364" h="610386">
                <a:moveTo>
                  <a:pt x="0" y="61039"/>
                </a:moveTo>
                <a:cubicBezTo>
                  <a:pt x="0" y="27328"/>
                  <a:pt x="27328" y="0"/>
                  <a:pt x="61039" y="0"/>
                </a:cubicBezTo>
                <a:lnTo>
                  <a:pt x="7214325" y="0"/>
                </a:lnTo>
                <a:cubicBezTo>
                  <a:pt x="7248036" y="0"/>
                  <a:pt x="7275364" y="27328"/>
                  <a:pt x="7275364" y="61039"/>
                </a:cubicBezTo>
                <a:lnTo>
                  <a:pt x="7275364" y="549347"/>
                </a:lnTo>
                <a:cubicBezTo>
                  <a:pt x="7275364" y="583058"/>
                  <a:pt x="7248036" y="610386"/>
                  <a:pt x="7214325" y="610386"/>
                </a:cubicBezTo>
                <a:lnTo>
                  <a:pt x="61039" y="610386"/>
                </a:lnTo>
                <a:cubicBezTo>
                  <a:pt x="27328" y="610386"/>
                  <a:pt x="0" y="583058"/>
                  <a:pt x="0" y="549347"/>
                </a:cubicBezTo>
                <a:lnTo>
                  <a:pt x="0" y="61039"/>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1058" tIns="50263" rIns="61058" bIns="50263" numCol="1" spcCol="1270" anchor="ctr" anchorCtr="0">
            <a:noAutofit/>
          </a:bodyPr>
          <a:lstStyle/>
          <a:p>
            <a:pPr lvl="0" algn="ctr" defTabSz="755650">
              <a:lnSpc>
                <a:spcPct val="90000"/>
              </a:lnSpc>
              <a:spcBef>
                <a:spcPct val="0"/>
              </a:spcBef>
              <a:spcAft>
                <a:spcPct val="35000"/>
              </a:spcAft>
            </a:pPr>
            <a:r>
              <a:rPr lang="ja-JP" altLang="en-US" sz="1700" b="1" kern="1200" dirty="0" smtClean="0">
                <a:solidFill>
                  <a:schemeClr val="accent1">
                    <a:lumMod val="50000"/>
                  </a:schemeClr>
                </a:solidFill>
                <a:latin typeface="+mj-ea"/>
                <a:ea typeface="+mj-ea"/>
              </a:rPr>
              <a:t>食事時間については、いずれも</a:t>
            </a:r>
            <a:r>
              <a:rPr lang="en-US" altLang="ja-JP" sz="1700" b="1" kern="1200" dirty="0" smtClean="0">
                <a:solidFill>
                  <a:schemeClr val="accent1">
                    <a:lumMod val="50000"/>
                  </a:schemeClr>
                </a:solidFill>
                <a:latin typeface="+mj-ea"/>
                <a:ea typeface="+mj-ea"/>
              </a:rPr>
              <a:t>5</a:t>
            </a:r>
            <a:r>
              <a:rPr lang="ja-JP" altLang="en-US" sz="1700" b="1" kern="1200" dirty="0" smtClean="0">
                <a:solidFill>
                  <a:schemeClr val="accent1">
                    <a:lumMod val="50000"/>
                  </a:schemeClr>
                </a:solidFill>
                <a:latin typeface="+mj-ea"/>
                <a:ea typeface="+mj-ea"/>
              </a:rPr>
              <a:t>割以上が</a:t>
            </a:r>
            <a:r>
              <a:rPr lang="ja-JP" altLang="en-US" sz="1700" b="1" kern="1200" dirty="0" smtClean="0">
                <a:ln/>
                <a:solidFill>
                  <a:srgbClr val="FF0000"/>
                </a:solidFill>
                <a:latin typeface="+mj-ea"/>
                <a:ea typeface="+mj-ea"/>
              </a:rPr>
              <a:t>「</a:t>
            </a:r>
            <a:r>
              <a:rPr lang="en-US" altLang="ja-JP" sz="1700" b="1" kern="1200" dirty="0" smtClean="0">
                <a:ln/>
                <a:solidFill>
                  <a:srgbClr val="FF0000"/>
                </a:solidFill>
                <a:latin typeface="+mj-ea"/>
                <a:ea typeface="+mj-ea"/>
              </a:rPr>
              <a:t>15</a:t>
            </a:r>
            <a:r>
              <a:rPr lang="ja-JP" altLang="en-US" sz="1700" b="1" kern="1200" dirty="0" smtClean="0">
                <a:ln/>
                <a:solidFill>
                  <a:srgbClr val="FF0000"/>
                </a:solidFill>
                <a:latin typeface="+mj-ea"/>
                <a:ea typeface="+mj-ea"/>
              </a:rPr>
              <a:t>分かけていない」</a:t>
            </a:r>
            <a:endParaRPr kumimoji="1" lang="ja-JP" altLang="en-US" sz="1700" b="1" kern="1200" dirty="0">
              <a:ln/>
              <a:solidFill>
                <a:srgbClr val="FF0000"/>
              </a:solidFill>
            </a:endParaRPr>
          </a:p>
        </p:txBody>
      </p:sp>
      <p:sp>
        <p:nvSpPr>
          <p:cNvPr id="9" name="フリーフォーム 8"/>
          <p:cNvSpPr/>
          <p:nvPr/>
        </p:nvSpPr>
        <p:spPr>
          <a:xfrm>
            <a:off x="795474" y="4004307"/>
            <a:ext cx="7275364" cy="610386"/>
          </a:xfrm>
          <a:custGeom>
            <a:avLst/>
            <a:gdLst>
              <a:gd name="connsiteX0" fmla="*/ 0 w 7275364"/>
              <a:gd name="connsiteY0" fmla="*/ 61039 h 610386"/>
              <a:gd name="connsiteX1" fmla="*/ 61039 w 7275364"/>
              <a:gd name="connsiteY1" fmla="*/ 0 h 610386"/>
              <a:gd name="connsiteX2" fmla="*/ 7214325 w 7275364"/>
              <a:gd name="connsiteY2" fmla="*/ 0 h 610386"/>
              <a:gd name="connsiteX3" fmla="*/ 7275364 w 7275364"/>
              <a:gd name="connsiteY3" fmla="*/ 61039 h 610386"/>
              <a:gd name="connsiteX4" fmla="*/ 7275364 w 7275364"/>
              <a:gd name="connsiteY4" fmla="*/ 549347 h 610386"/>
              <a:gd name="connsiteX5" fmla="*/ 7214325 w 7275364"/>
              <a:gd name="connsiteY5" fmla="*/ 610386 h 610386"/>
              <a:gd name="connsiteX6" fmla="*/ 61039 w 7275364"/>
              <a:gd name="connsiteY6" fmla="*/ 610386 h 610386"/>
              <a:gd name="connsiteX7" fmla="*/ 0 w 7275364"/>
              <a:gd name="connsiteY7" fmla="*/ 549347 h 610386"/>
              <a:gd name="connsiteX8" fmla="*/ 0 w 7275364"/>
              <a:gd name="connsiteY8" fmla="*/ 61039 h 6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5364" h="610386">
                <a:moveTo>
                  <a:pt x="0" y="61039"/>
                </a:moveTo>
                <a:cubicBezTo>
                  <a:pt x="0" y="27328"/>
                  <a:pt x="27328" y="0"/>
                  <a:pt x="61039" y="0"/>
                </a:cubicBezTo>
                <a:lnTo>
                  <a:pt x="7214325" y="0"/>
                </a:lnTo>
                <a:cubicBezTo>
                  <a:pt x="7248036" y="0"/>
                  <a:pt x="7275364" y="27328"/>
                  <a:pt x="7275364" y="61039"/>
                </a:cubicBezTo>
                <a:lnTo>
                  <a:pt x="7275364" y="549347"/>
                </a:lnTo>
                <a:cubicBezTo>
                  <a:pt x="7275364" y="583058"/>
                  <a:pt x="7248036" y="610386"/>
                  <a:pt x="7214325" y="610386"/>
                </a:cubicBezTo>
                <a:lnTo>
                  <a:pt x="61039" y="610386"/>
                </a:lnTo>
                <a:cubicBezTo>
                  <a:pt x="27328" y="610386"/>
                  <a:pt x="0" y="583058"/>
                  <a:pt x="0" y="549347"/>
                </a:cubicBezTo>
                <a:lnTo>
                  <a:pt x="0" y="61039"/>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1058" tIns="50263" rIns="61058" bIns="50263"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solidFill>
                  <a:schemeClr val="accent1">
                    <a:lumMod val="50000"/>
                  </a:schemeClr>
                </a:solidFill>
                <a:latin typeface="+mj-ea"/>
                <a:ea typeface="+mj-ea"/>
              </a:rPr>
              <a:t>食事量については、いずれも</a:t>
            </a:r>
            <a:r>
              <a:rPr kumimoji="1" lang="en-US" altLang="ja-JP" sz="1700" b="1" kern="1200" dirty="0" smtClean="0">
                <a:solidFill>
                  <a:schemeClr val="accent1">
                    <a:lumMod val="50000"/>
                  </a:schemeClr>
                </a:solidFill>
                <a:latin typeface="+mj-ea"/>
                <a:ea typeface="+mj-ea"/>
              </a:rPr>
              <a:t>4</a:t>
            </a:r>
            <a:r>
              <a:rPr kumimoji="1" lang="ja-JP" altLang="en-US" sz="1700" b="1" kern="1200" dirty="0" smtClean="0">
                <a:solidFill>
                  <a:schemeClr val="accent1">
                    <a:lumMod val="50000"/>
                  </a:schemeClr>
                </a:solidFill>
                <a:latin typeface="+mj-ea"/>
                <a:ea typeface="+mj-ea"/>
              </a:rPr>
              <a:t>割以上が</a:t>
            </a:r>
            <a:r>
              <a:rPr kumimoji="1" lang="ja-JP" altLang="en-US" sz="1700" b="1" kern="1200" dirty="0" smtClean="0">
                <a:ln/>
                <a:solidFill>
                  <a:srgbClr val="FF0000"/>
                </a:solidFill>
                <a:latin typeface="+mj-ea"/>
                <a:ea typeface="+mj-ea"/>
              </a:rPr>
              <a:t>「常に腹一杯食べる習慣がある」</a:t>
            </a:r>
            <a:endParaRPr kumimoji="1" lang="ja-JP" altLang="en-US" sz="1700" b="1" kern="1200" dirty="0">
              <a:ln/>
              <a:solidFill>
                <a:srgbClr val="FF0000"/>
              </a:solidFill>
            </a:endParaRPr>
          </a:p>
        </p:txBody>
      </p:sp>
      <p:sp>
        <p:nvSpPr>
          <p:cNvPr id="12" name="フリーフォーム 11"/>
          <p:cNvSpPr/>
          <p:nvPr/>
        </p:nvSpPr>
        <p:spPr>
          <a:xfrm>
            <a:off x="795474" y="4656359"/>
            <a:ext cx="7275364" cy="610386"/>
          </a:xfrm>
          <a:custGeom>
            <a:avLst/>
            <a:gdLst>
              <a:gd name="connsiteX0" fmla="*/ 0 w 7275364"/>
              <a:gd name="connsiteY0" fmla="*/ 61039 h 610386"/>
              <a:gd name="connsiteX1" fmla="*/ 61039 w 7275364"/>
              <a:gd name="connsiteY1" fmla="*/ 0 h 610386"/>
              <a:gd name="connsiteX2" fmla="*/ 7214325 w 7275364"/>
              <a:gd name="connsiteY2" fmla="*/ 0 h 610386"/>
              <a:gd name="connsiteX3" fmla="*/ 7275364 w 7275364"/>
              <a:gd name="connsiteY3" fmla="*/ 61039 h 610386"/>
              <a:gd name="connsiteX4" fmla="*/ 7275364 w 7275364"/>
              <a:gd name="connsiteY4" fmla="*/ 549347 h 610386"/>
              <a:gd name="connsiteX5" fmla="*/ 7214325 w 7275364"/>
              <a:gd name="connsiteY5" fmla="*/ 610386 h 610386"/>
              <a:gd name="connsiteX6" fmla="*/ 61039 w 7275364"/>
              <a:gd name="connsiteY6" fmla="*/ 610386 h 610386"/>
              <a:gd name="connsiteX7" fmla="*/ 0 w 7275364"/>
              <a:gd name="connsiteY7" fmla="*/ 549347 h 610386"/>
              <a:gd name="connsiteX8" fmla="*/ 0 w 7275364"/>
              <a:gd name="connsiteY8" fmla="*/ 61039 h 6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5364" h="610386">
                <a:moveTo>
                  <a:pt x="0" y="61039"/>
                </a:moveTo>
                <a:cubicBezTo>
                  <a:pt x="0" y="27328"/>
                  <a:pt x="27328" y="0"/>
                  <a:pt x="61039" y="0"/>
                </a:cubicBezTo>
                <a:lnTo>
                  <a:pt x="7214325" y="0"/>
                </a:lnTo>
                <a:cubicBezTo>
                  <a:pt x="7248036" y="0"/>
                  <a:pt x="7275364" y="27328"/>
                  <a:pt x="7275364" y="61039"/>
                </a:cubicBezTo>
                <a:lnTo>
                  <a:pt x="7275364" y="549347"/>
                </a:lnTo>
                <a:cubicBezTo>
                  <a:pt x="7275364" y="583058"/>
                  <a:pt x="7248036" y="610386"/>
                  <a:pt x="7214325" y="610386"/>
                </a:cubicBezTo>
                <a:lnTo>
                  <a:pt x="61039" y="610386"/>
                </a:lnTo>
                <a:cubicBezTo>
                  <a:pt x="27328" y="610386"/>
                  <a:pt x="0" y="583058"/>
                  <a:pt x="0" y="549347"/>
                </a:cubicBezTo>
                <a:lnTo>
                  <a:pt x="0" y="61039"/>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1058" tIns="50263" rIns="61058" bIns="50263" numCol="1" spcCol="1270" anchor="ctr" anchorCtr="0">
            <a:noAutofit/>
          </a:bodyPr>
          <a:lstStyle/>
          <a:p>
            <a:pPr lvl="0" algn="ctr" defTabSz="755650">
              <a:lnSpc>
                <a:spcPct val="90000"/>
              </a:lnSpc>
              <a:spcBef>
                <a:spcPct val="0"/>
              </a:spcBef>
              <a:spcAft>
                <a:spcPct val="35000"/>
              </a:spcAft>
            </a:pPr>
            <a:r>
              <a:rPr lang="ja-JP" altLang="en-US" sz="1700" b="1" kern="1200" dirty="0" smtClean="0">
                <a:solidFill>
                  <a:schemeClr val="accent1">
                    <a:lumMod val="50000"/>
                  </a:schemeClr>
                </a:solidFill>
                <a:latin typeface="+mj-ea"/>
                <a:ea typeface="+mj-ea"/>
              </a:rPr>
              <a:t>健康上の問題がある（あった）者は、いずれも</a:t>
            </a:r>
            <a:r>
              <a:rPr lang="en-US" altLang="ja-JP" sz="1700" b="1" kern="1200" dirty="0" smtClean="0">
                <a:ln/>
                <a:solidFill>
                  <a:srgbClr val="FF0000"/>
                </a:solidFill>
                <a:latin typeface="+mj-ea"/>
                <a:ea typeface="+mj-ea"/>
              </a:rPr>
              <a:t>7</a:t>
            </a:r>
            <a:r>
              <a:rPr lang="ja-JP" altLang="en-US" sz="1700" b="1" kern="1200" dirty="0" smtClean="0">
                <a:ln/>
                <a:solidFill>
                  <a:srgbClr val="FF0000"/>
                </a:solidFill>
                <a:latin typeface="+mj-ea"/>
                <a:ea typeface="+mj-ea"/>
              </a:rPr>
              <a:t>割以上</a:t>
            </a:r>
            <a:endParaRPr kumimoji="1" lang="ja-JP" altLang="en-US" sz="1700" b="1" kern="1200" dirty="0">
              <a:ln/>
              <a:solidFill>
                <a:srgbClr val="FF0000"/>
              </a:solidFill>
            </a:endParaRPr>
          </a:p>
        </p:txBody>
      </p:sp>
      <p:sp>
        <p:nvSpPr>
          <p:cNvPr id="13" name="フリーフォーム 12"/>
          <p:cNvSpPr/>
          <p:nvPr/>
        </p:nvSpPr>
        <p:spPr>
          <a:xfrm>
            <a:off x="795474" y="5298561"/>
            <a:ext cx="7275364" cy="610386"/>
          </a:xfrm>
          <a:custGeom>
            <a:avLst/>
            <a:gdLst>
              <a:gd name="connsiteX0" fmla="*/ 0 w 7275364"/>
              <a:gd name="connsiteY0" fmla="*/ 61039 h 610386"/>
              <a:gd name="connsiteX1" fmla="*/ 61039 w 7275364"/>
              <a:gd name="connsiteY1" fmla="*/ 0 h 610386"/>
              <a:gd name="connsiteX2" fmla="*/ 7214325 w 7275364"/>
              <a:gd name="connsiteY2" fmla="*/ 0 h 610386"/>
              <a:gd name="connsiteX3" fmla="*/ 7275364 w 7275364"/>
              <a:gd name="connsiteY3" fmla="*/ 61039 h 610386"/>
              <a:gd name="connsiteX4" fmla="*/ 7275364 w 7275364"/>
              <a:gd name="connsiteY4" fmla="*/ 549347 h 610386"/>
              <a:gd name="connsiteX5" fmla="*/ 7214325 w 7275364"/>
              <a:gd name="connsiteY5" fmla="*/ 610386 h 610386"/>
              <a:gd name="connsiteX6" fmla="*/ 61039 w 7275364"/>
              <a:gd name="connsiteY6" fmla="*/ 610386 h 610386"/>
              <a:gd name="connsiteX7" fmla="*/ 0 w 7275364"/>
              <a:gd name="connsiteY7" fmla="*/ 549347 h 610386"/>
              <a:gd name="connsiteX8" fmla="*/ 0 w 7275364"/>
              <a:gd name="connsiteY8" fmla="*/ 61039 h 6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5364" h="610386">
                <a:moveTo>
                  <a:pt x="0" y="61039"/>
                </a:moveTo>
                <a:cubicBezTo>
                  <a:pt x="0" y="27328"/>
                  <a:pt x="27328" y="0"/>
                  <a:pt x="61039" y="0"/>
                </a:cubicBezTo>
                <a:lnTo>
                  <a:pt x="7214325" y="0"/>
                </a:lnTo>
                <a:cubicBezTo>
                  <a:pt x="7248036" y="0"/>
                  <a:pt x="7275364" y="27328"/>
                  <a:pt x="7275364" y="61039"/>
                </a:cubicBezTo>
                <a:lnTo>
                  <a:pt x="7275364" y="549347"/>
                </a:lnTo>
                <a:cubicBezTo>
                  <a:pt x="7275364" y="583058"/>
                  <a:pt x="7248036" y="610386"/>
                  <a:pt x="7214325" y="610386"/>
                </a:cubicBezTo>
                <a:lnTo>
                  <a:pt x="61039" y="610386"/>
                </a:lnTo>
                <a:cubicBezTo>
                  <a:pt x="27328" y="610386"/>
                  <a:pt x="0" y="583058"/>
                  <a:pt x="0" y="549347"/>
                </a:cubicBezTo>
                <a:lnTo>
                  <a:pt x="0" y="61039"/>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1058" tIns="50263" rIns="61058" bIns="50263"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solidFill>
                  <a:srgbClr val="FF0000"/>
                </a:solidFill>
                <a:latin typeface="+mj-ea"/>
                <a:ea typeface="+mj-ea"/>
              </a:rPr>
              <a:t>いずれも、生活習慣病に係る項目（肥満、高血圧等）は、</a:t>
            </a:r>
            <a:r>
              <a:rPr kumimoji="1" lang="en-US" altLang="ja-JP" sz="1700" b="1" kern="1200" dirty="0" smtClean="0">
                <a:solidFill>
                  <a:srgbClr val="FF0000"/>
                </a:solidFill>
                <a:latin typeface="+mj-ea"/>
                <a:ea typeface="+mj-ea"/>
              </a:rPr>
              <a:t/>
            </a:r>
            <a:br>
              <a:rPr kumimoji="1" lang="en-US" altLang="ja-JP" sz="1700" b="1" kern="1200" dirty="0" smtClean="0">
                <a:solidFill>
                  <a:srgbClr val="FF0000"/>
                </a:solidFill>
                <a:latin typeface="+mj-ea"/>
                <a:ea typeface="+mj-ea"/>
              </a:rPr>
            </a:br>
            <a:r>
              <a:rPr kumimoji="1" lang="ja-JP" altLang="en-US" sz="1700" b="1" kern="1200" dirty="0" smtClean="0">
                <a:solidFill>
                  <a:srgbClr val="FF0000"/>
                </a:solidFill>
                <a:latin typeface="+mj-ea"/>
                <a:ea typeface="+mj-ea"/>
              </a:rPr>
              <a:t>割合の高さや加齢による増加傾向が目立った。</a:t>
            </a:r>
            <a:endParaRPr kumimoji="1" lang="ja-JP" altLang="en-US" sz="1700" b="1" kern="1200" dirty="0">
              <a:solidFill>
                <a:srgbClr val="FF0000"/>
              </a:solidFill>
            </a:endParaRPr>
          </a:p>
        </p:txBody>
      </p:sp>
      <p:sp>
        <p:nvSpPr>
          <p:cNvPr id="11" name="テキスト ボックス 10"/>
          <p:cNvSpPr txBox="1"/>
          <p:nvPr/>
        </p:nvSpPr>
        <p:spPr>
          <a:xfrm>
            <a:off x="1043608" y="6093296"/>
            <a:ext cx="7776864" cy="646331"/>
          </a:xfrm>
          <a:prstGeom prst="rect">
            <a:avLst/>
          </a:prstGeom>
          <a:noFill/>
        </p:spPr>
        <p:txBody>
          <a:bodyPr wrap="square" rtlCol="0">
            <a:spAutoFit/>
          </a:bodyPr>
          <a:lstStyle/>
          <a:p>
            <a:r>
              <a:rPr lang="ja-JP" altLang="en-US" dirty="0">
                <a:latin typeface="+mj-ea"/>
              </a:rPr>
              <a:t>（詳細は別添</a:t>
            </a:r>
            <a:r>
              <a:rPr lang="ja-JP" altLang="en-US" dirty="0" smtClean="0">
                <a:latin typeface="+mj-ea"/>
              </a:rPr>
              <a:t>の「消防団員の健康状態に関するアンケート調査の概要」を参照してください。）</a:t>
            </a:r>
            <a:endParaRPr lang="ja-JP" altLang="en-US" dirty="0">
              <a:latin typeface="+mj-ea"/>
            </a:endParaRPr>
          </a:p>
        </p:txBody>
      </p:sp>
      <p:sp>
        <p:nvSpPr>
          <p:cNvPr id="14" name="テキスト ボックス 13"/>
          <p:cNvSpPr txBox="1"/>
          <p:nvPr/>
        </p:nvSpPr>
        <p:spPr>
          <a:xfrm>
            <a:off x="899592" y="1018089"/>
            <a:ext cx="6912768" cy="840230"/>
          </a:xfrm>
          <a:prstGeom prst="rect">
            <a:avLst/>
          </a:prstGeom>
          <a:noFill/>
        </p:spPr>
        <p:txBody>
          <a:bodyPr wrap="square" rtlCol="0">
            <a:spAutoFit/>
          </a:bodyPr>
          <a:lstStyle/>
          <a:p>
            <a:pPr lvl="0" defTabSz="800100">
              <a:lnSpc>
                <a:spcPct val="90000"/>
              </a:lnSpc>
              <a:spcBef>
                <a:spcPct val="0"/>
              </a:spcBef>
              <a:spcAft>
                <a:spcPct val="35000"/>
              </a:spcAft>
            </a:pPr>
            <a:r>
              <a:rPr lang="ja-JP" altLang="en-US" b="1" dirty="0">
                <a:latin typeface="+mj-ea"/>
              </a:rPr>
              <a:t>平成</a:t>
            </a:r>
            <a:r>
              <a:rPr lang="en-US" altLang="ja-JP" b="1" dirty="0">
                <a:latin typeface="+mj-ea"/>
              </a:rPr>
              <a:t>26</a:t>
            </a:r>
            <a:r>
              <a:rPr lang="ja-JP" altLang="en-US" b="1" dirty="0">
                <a:latin typeface="+mj-ea"/>
              </a:rPr>
              <a:t>年度と平成</a:t>
            </a:r>
            <a:r>
              <a:rPr lang="en-US" altLang="ja-JP" b="1" dirty="0">
                <a:latin typeface="+mj-ea"/>
              </a:rPr>
              <a:t>9</a:t>
            </a:r>
            <a:r>
              <a:rPr lang="ja-JP" altLang="en-US" b="1" dirty="0">
                <a:latin typeface="+mj-ea"/>
              </a:rPr>
              <a:t>年度に全国の消防団員を対象にアンケート調査を実施したところ</a:t>
            </a:r>
            <a:r>
              <a:rPr lang="ja-JP" altLang="en-US" b="1" dirty="0" smtClean="0">
                <a:latin typeface="+mj-ea"/>
              </a:rPr>
              <a:t>、調査</a:t>
            </a:r>
            <a:r>
              <a:rPr lang="ja-JP" altLang="en-US" b="1" dirty="0">
                <a:latin typeface="+mj-ea"/>
              </a:rPr>
              <a:t>結果はおおむね同じような傾向を示して</a:t>
            </a:r>
            <a:r>
              <a:rPr lang="ja-JP" altLang="en-US" b="1" dirty="0" smtClean="0">
                <a:latin typeface="+mj-ea"/>
              </a:rPr>
              <a:t>いました</a:t>
            </a:r>
            <a:r>
              <a:rPr lang="ja-JP" altLang="en-US" b="1" dirty="0">
                <a:latin typeface="+mj-ea"/>
              </a:rPr>
              <a:t>。</a:t>
            </a:r>
            <a:r>
              <a:rPr lang="en-US" altLang="ja-JP" b="1" dirty="0">
                <a:latin typeface="+mj-ea"/>
              </a:rPr>
              <a:t/>
            </a:r>
            <a:br>
              <a:rPr lang="en-US" altLang="ja-JP" b="1" dirty="0">
                <a:latin typeface="+mj-ea"/>
              </a:rPr>
            </a:br>
            <a:r>
              <a:rPr lang="ja-JP" altLang="en-US" b="1" dirty="0">
                <a:latin typeface="+mj-ea"/>
              </a:rPr>
              <a:t>主なものを挙げると次の</a:t>
            </a:r>
            <a:r>
              <a:rPr lang="ja-JP" altLang="en-US" b="1" dirty="0" smtClean="0">
                <a:latin typeface="+mj-ea"/>
              </a:rPr>
              <a:t>とおりです。</a:t>
            </a:r>
            <a:endParaRPr lang="ja-JP" altLang="en-US" dirty="0"/>
          </a:p>
        </p:txBody>
      </p:sp>
    </p:spTree>
    <p:extLst>
      <p:ext uri="{BB962C8B-B14F-4D97-AF65-F5344CB8AC3E}">
        <p14:creationId xmlns:p14="http://schemas.microsoft.com/office/powerpoint/2010/main" val="314012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2" grpId="0" animBg="1"/>
      <p:bldP spid="13" grpId="0" animBg="1"/>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Grp="1"/>
          </p:cNvSpPr>
          <p:nvPr>
            <p:ph type="title"/>
          </p:nvPr>
        </p:nvSpPr>
        <p:spPr>
          <a:xfrm>
            <a:off x="242618" y="260648"/>
            <a:ext cx="8793878" cy="936104"/>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accent2"/>
                </a:solidFill>
              </a:rPr>
              <a:t>３　消防団員の脳血管</a:t>
            </a:r>
            <a:r>
              <a:rPr lang="ja-JP" altLang="en-US" sz="2800" dirty="0">
                <a:solidFill>
                  <a:schemeClr val="accent2"/>
                </a:solidFill>
              </a:rPr>
              <a:t>疾患・虚血性心疾患</a:t>
            </a:r>
            <a:r>
              <a:rPr lang="ja-JP" altLang="en-US" sz="2800" dirty="0" smtClean="0">
                <a:solidFill>
                  <a:schemeClr val="accent2"/>
                </a:solidFill>
              </a:rPr>
              <a:t>の発病による　</a:t>
            </a:r>
            <a:r>
              <a:rPr lang="en-US" altLang="ja-JP" sz="2800" dirty="0" smtClean="0">
                <a:solidFill>
                  <a:schemeClr val="accent2"/>
                </a:solidFill>
              </a:rPr>
              <a:t/>
            </a:r>
            <a:br>
              <a:rPr lang="en-US" altLang="ja-JP" sz="2800" dirty="0" smtClean="0">
                <a:solidFill>
                  <a:schemeClr val="accent2"/>
                </a:solidFill>
              </a:rPr>
            </a:br>
            <a:r>
              <a:rPr lang="ja-JP" altLang="en-US" sz="2800" dirty="0">
                <a:solidFill>
                  <a:schemeClr val="accent2"/>
                </a:solidFill>
              </a:rPr>
              <a:t>　</a:t>
            </a:r>
            <a:r>
              <a:rPr lang="ja-JP" altLang="en-US" sz="2800" dirty="0" smtClean="0">
                <a:solidFill>
                  <a:schemeClr val="accent2"/>
                </a:solidFill>
              </a:rPr>
              <a:t>公務災害の防止（１）</a:t>
            </a:r>
            <a:endParaRPr lang="ja-JP" altLang="en-US" sz="2800" dirty="0">
              <a:solidFill>
                <a:schemeClr val="accent2"/>
              </a:solidFill>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a:t>
            </a:fld>
            <a:endParaRPr kumimoji="1" lang="ja-JP" altLang="en-US" dirty="0"/>
          </a:p>
        </p:txBody>
      </p:sp>
      <p:sp>
        <p:nvSpPr>
          <p:cNvPr id="6" name="フリーフォーム 5"/>
          <p:cNvSpPr/>
          <p:nvPr/>
        </p:nvSpPr>
        <p:spPr>
          <a:xfrm>
            <a:off x="242618" y="1413822"/>
            <a:ext cx="8793878" cy="1300398"/>
          </a:xfrm>
          <a:custGeom>
            <a:avLst/>
            <a:gdLst>
              <a:gd name="connsiteX0" fmla="*/ 0 w 8793878"/>
              <a:gd name="connsiteY0" fmla="*/ 130040 h 1300398"/>
              <a:gd name="connsiteX1" fmla="*/ 130040 w 8793878"/>
              <a:gd name="connsiteY1" fmla="*/ 0 h 1300398"/>
              <a:gd name="connsiteX2" fmla="*/ 8663838 w 8793878"/>
              <a:gd name="connsiteY2" fmla="*/ 0 h 1300398"/>
              <a:gd name="connsiteX3" fmla="*/ 8793878 w 8793878"/>
              <a:gd name="connsiteY3" fmla="*/ 130040 h 1300398"/>
              <a:gd name="connsiteX4" fmla="*/ 8793878 w 8793878"/>
              <a:gd name="connsiteY4" fmla="*/ 1170358 h 1300398"/>
              <a:gd name="connsiteX5" fmla="*/ 8663838 w 8793878"/>
              <a:gd name="connsiteY5" fmla="*/ 1300398 h 1300398"/>
              <a:gd name="connsiteX6" fmla="*/ 130040 w 8793878"/>
              <a:gd name="connsiteY6" fmla="*/ 1300398 h 1300398"/>
              <a:gd name="connsiteX7" fmla="*/ 0 w 8793878"/>
              <a:gd name="connsiteY7" fmla="*/ 1170358 h 1300398"/>
              <a:gd name="connsiteX8" fmla="*/ 0 w 8793878"/>
              <a:gd name="connsiteY8" fmla="*/ 130040 h 130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3878" h="1300398">
                <a:moveTo>
                  <a:pt x="0" y="130040"/>
                </a:moveTo>
                <a:cubicBezTo>
                  <a:pt x="0" y="58221"/>
                  <a:pt x="58221" y="0"/>
                  <a:pt x="130040" y="0"/>
                </a:cubicBezTo>
                <a:lnTo>
                  <a:pt x="8663838" y="0"/>
                </a:lnTo>
                <a:cubicBezTo>
                  <a:pt x="8735657" y="0"/>
                  <a:pt x="8793878" y="58221"/>
                  <a:pt x="8793878" y="130040"/>
                </a:cubicBezTo>
                <a:lnTo>
                  <a:pt x="8793878" y="1170358"/>
                </a:lnTo>
                <a:cubicBezTo>
                  <a:pt x="8793878" y="1242177"/>
                  <a:pt x="8735657" y="1300398"/>
                  <a:pt x="8663838" y="1300398"/>
                </a:cubicBezTo>
                <a:lnTo>
                  <a:pt x="130040" y="1300398"/>
                </a:lnTo>
                <a:cubicBezTo>
                  <a:pt x="58221" y="1300398"/>
                  <a:pt x="0" y="1242177"/>
                  <a:pt x="0" y="1170358"/>
                </a:cubicBezTo>
                <a:lnTo>
                  <a:pt x="0" y="130040"/>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1058" tIns="50263" rIns="61058" bIns="50263" numCol="1" spcCol="1270" anchor="ctr" anchorCtr="0">
            <a:noAutofit/>
          </a:bodyPr>
          <a:lstStyle/>
          <a:p>
            <a:pPr algn="ctr" defTabSz="755650">
              <a:lnSpc>
                <a:spcPct val="90000"/>
              </a:lnSpc>
              <a:spcBef>
                <a:spcPct val="0"/>
              </a:spcBef>
              <a:spcAft>
                <a:spcPct val="35000"/>
              </a:spcAft>
            </a:pPr>
            <a:r>
              <a:rPr lang="ja-JP" altLang="en-US" sz="2100" b="1" dirty="0">
                <a:solidFill>
                  <a:schemeClr val="accent1">
                    <a:lumMod val="50000"/>
                  </a:schemeClr>
                </a:solidFill>
                <a:latin typeface="+mj-ea"/>
                <a:ea typeface="+mj-ea"/>
              </a:rPr>
              <a:t>脳血管疾患・虚血性心疾患の発病による公務災害が毎年のように発生！！</a:t>
            </a:r>
            <a:r>
              <a:rPr lang="en-US" altLang="ja-JP" sz="2100" b="1" dirty="0">
                <a:solidFill>
                  <a:schemeClr val="accent1">
                    <a:lumMod val="50000"/>
                  </a:schemeClr>
                </a:solidFill>
                <a:latin typeface="+mj-ea"/>
                <a:ea typeface="+mj-ea"/>
              </a:rPr>
              <a:t/>
            </a:r>
            <a:br>
              <a:rPr lang="en-US" altLang="ja-JP" sz="2100" b="1" dirty="0">
                <a:solidFill>
                  <a:schemeClr val="accent1">
                    <a:lumMod val="50000"/>
                  </a:schemeClr>
                </a:solidFill>
                <a:latin typeface="+mj-ea"/>
                <a:ea typeface="+mj-ea"/>
              </a:rPr>
            </a:br>
            <a:r>
              <a:rPr lang="ja-JP" altLang="en-US" sz="2100" b="1" dirty="0">
                <a:solidFill>
                  <a:schemeClr val="accent1">
                    <a:lumMod val="50000"/>
                  </a:schemeClr>
                </a:solidFill>
                <a:latin typeface="+mj-ea"/>
                <a:ea typeface="+mj-ea"/>
              </a:rPr>
              <a:t>（公務災害事案以外も含めると決して</a:t>
            </a:r>
            <a:r>
              <a:rPr lang="ja-JP" altLang="en-US" sz="2100" b="1" dirty="0" smtClean="0">
                <a:solidFill>
                  <a:schemeClr val="accent1">
                    <a:lumMod val="50000"/>
                  </a:schemeClr>
                </a:solidFill>
                <a:latin typeface="+mj-ea"/>
                <a:ea typeface="+mj-ea"/>
              </a:rPr>
              <a:t>少なくありませ</a:t>
            </a:r>
            <a:r>
              <a:rPr lang="ja-JP" altLang="en-US" sz="2100" b="1" dirty="0">
                <a:solidFill>
                  <a:schemeClr val="accent1">
                    <a:lumMod val="50000"/>
                  </a:schemeClr>
                </a:solidFill>
                <a:latin typeface="+mj-ea"/>
                <a:ea typeface="+mj-ea"/>
              </a:rPr>
              <a:t>ん</a:t>
            </a:r>
            <a:r>
              <a:rPr lang="ja-JP" altLang="en-US" sz="2100" b="1" dirty="0" smtClean="0">
                <a:solidFill>
                  <a:schemeClr val="accent1">
                    <a:lumMod val="50000"/>
                  </a:schemeClr>
                </a:solidFill>
                <a:latin typeface="+mj-ea"/>
                <a:ea typeface="+mj-ea"/>
              </a:rPr>
              <a:t>）</a:t>
            </a:r>
            <a:endParaRPr lang="ja-JP" altLang="en-US" sz="2100" b="1" dirty="0">
              <a:solidFill>
                <a:schemeClr val="accent1">
                  <a:lumMod val="50000"/>
                </a:schemeClr>
              </a:solidFill>
              <a:latin typeface="+mj-ea"/>
              <a:ea typeface="+mj-ea"/>
            </a:endParaRPr>
          </a:p>
        </p:txBody>
      </p:sp>
      <p:sp>
        <p:nvSpPr>
          <p:cNvPr id="7" name="フリーフォーム 6"/>
          <p:cNvSpPr/>
          <p:nvPr/>
        </p:nvSpPr>
        <p:spPr>
          <a:xfrm>
            <a:off x="755571" y="2913997"/>
            <a:ext cx="1125884" cy="1462043"/>
          </a:xfrm>
          <a:custGeom>
            <a:avLst/>
            <a:gdLst>
              <a:gd name="connsiteX0" fmla="*/ 0 w 1462042"/>
              <a:gd name="connsiteY0" fmla="*/ 225177 h 1125883"/>
              <a:gd name="connsiteX1" fmla="*/ 899101 w 1462042"/>
              <a:gd name="connsiteY1" fmla="*/ 225177 h 1125883"/>
              <a:gd name="connsiteX2" fmla="*/ 899101 w 1462042"/>
              <a:gd name="connsiteY2" fmla="*/ 0 h 1125883"/>
              <a:gd name="connsiteX3" fmla="*/ 1462042 w 1462042"/>
              <a:gd name="connsiteY3" fmla="*/ 562942 h 1125883"/>
              <a:gd name="connsiteX4" fmla="*/ 899101 w 1462042"/>
              <a:gd name="connsiteY4" fmla="*/ 1125883 h 1125883"/>
              <a:gd name="connsiteX5" fmla="*/ 899101 w 1462042"/>
              <a:gd name="connsiteY5" fmla="*/ 900706 h 1125883"/>
              <a:gd name="connsiteX6" fmla="*/ 0 w 1462042"/>
              <a:gd name="connsiteY6" fmla="*/ 900706 h 1125883"/>
              <a:gd name="connsiteX7" fmla="*/ 0 w 1462042"/>
              <a:gd name="connsiteY7" fmla="*/ 225177 h 11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2042" h="1125883">
                <a:moveTo>
                  <a:pt x="1169633" y="0"/>
                </a:moveTo>
                <a:lnTo>
                  <a:pt x="1169633" y="692376"/>
                </a:lnTo>
                <a:lnTo>
                  <a:pt x="1462041" y="692376"/>
                </a:lnTo>
                <a:lnTo>
                  <a:pt x="731020" y="1125883"/>
                </a:lnTo>
                <a:lnTo>
                  <a:pt x="1" y="692376"/>
                </a:lnTo>
                <a:lnTo>
                  <a:pt x="292409" y="692376"/>
                </a:lnTo>
                <a:lnTo>
                  <a:pt x="292409" y="0"/>
                </a:lnTo>
                <a:lnTo>
                  <a:pt x="1169633" y="0"/>
                </a:lnTo>
                <a:close/>
              </a:path>
            </a:pathLst>
          </a:custGeom>
          <a:solidFill>
            <a:schemeClr val="accent3">
              <a:lumMod val="20000"/>
              <a:lumOff val="80000"/>
            </a:schemeClr>
          </a:solidFill>
          <a:ln>
            <a:solidFill>
              <a:srgbClr val="00A24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b="1" dirty="0">
              <a:solidFill>
                <a:srgbClr val="00A249"/>
              </a:solidFill>
            </a:endParaRPr>
          </a:p>
        </p:txBody>
      </p:sp>
      <p:sp>
        <p:nvSpPr>
          <p:cNvPr id="8" name="フリーフォーム 7"/>
          <p:cNvSpPr/>
          <p:nvPr/>
        </p:nvSpPr>
        <p:spPr>
          <a:xfrm>
            <a:off x="242618" y="4663610"/>
            <a:ext cx="8793878" cy="1300398"/>
          </a:xfrm>
          <a:custGeom>
            <a:avLst/>
            <a:gdLst>
              <a:gd name="connsiteX0" fmla="*/ 0 w 8793878"/>
              <a:gd name="connsiteY0" fmla="*/ 130040 h 1300398"/>
              <a:gd name="connsiteX1" fmla="*/ 130040 w 8793878"/>
              <a:gd name="connsiteY1" fmla="*/ 0 h 1300398"/>
              <a:gd name="connsiteX2" fmla="*/ 8663838 w 8793878"/>
              <a:gd name="connsiteY2" fmla="*/ 0 h 1300398"/>
              <a:gd name="connsiteX3" fmla="*/ 8793878 w 8793878"/>
              <a:gd name="connsiteY3" fmla="*/ 130040 h 1300398"/>
              <a:gd name="connsiteX4" fmla="*/ 8793878 w 8793878"/>
              <a:gd name="connsiteY4" fmla="*/ 1170358 h 1300398"/>
              <a:gd name="connsiteX5" fmla="*/ 8663838 w 8793878"/>
              <a:gd name="connsiteY5" fmla="*/ 1300398 h 1300398"/>
              <a:gd name="connsiteX6" fmla="*/ 130040 w 8793878"/>
              <a:gd name="connsiteY6" fmla="*/ 1300398 h 1300398"/>
              <a:gd name="connsiteX7" fmla="*/ 0 w 8793878"/>
              <a:gd name="connsiteY7" fmla="*/ 1170358 h 1300398"/>
              <a:gd name="connsiteX8" fmla="*/ 0 w 8793878"/>
              <a:gd name="connsiteY8" fmla="*/ 130040 h 130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3878" h="1300398">
                <a:moveTo>
                  <a:pt x="0" y="130040"/>
                </a:moveTo>
                <a:cubicBezTo>
                  <a:pt x="0" y="58221"/>
                  <a:pt x="58221" y="0"/>
                  <a:pt x="130040" y="0"/>
                </a:cubicBezTo>
                <a:lnTo>
                  <a:pt x="8663838" y="0"/>
                </a:lnTo>
                <a:cubicBezTo>
                  <a:pt x="8735657" y="0"/>
                  <a:pt x="8793878" y="58221"/>
                  <a:pt x="8793878" y="130040"/>
                </a:cubicBezTo>
                <a:lnTo>
                  <a:pt x="8793878" y="1170358"/>
                </a:lnTo>
                <a:cubicBezTo>
                  <a:pt x="8793878" y="1242177"/>
                  <a:pt x="8735657" y="1300398"/>
                  <a:pt x="8663838" y="1300398"/>
                </a:cubicBezTo>
                <a:lnTo>
                  <a:pt x="130040" y="1300398"/>
                </a:lnTo>
                <a:cubicBezTo>
                  <a:pt x="58221" y="1300398"/>
                  <a:pt x="0" y="1242177"/>
                  <a:pt x="0" y="1170358"/>
                </a:cubicBezTo>
                <a:lnTo>
                  <a:pt x="0" y="130040"/>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1058" tIns="50263" rIns="61058" bIns="50263" numCol="1" spcCol="1270" anchor="ctr" anchorCtr="0">
            <a:noAutofit/>
          </a:bodyPr>
          <a:lstStyle/>
          <a:p>
            <a:pPr defTabSz="755650">
              <a:lnSpc>
                <a:spcPct val="90000"/>
              </a:lnSpc>
              <a:spcBef>
                <a:spcPct val="0"/>
              </a:spcBef>
              <a:spcAft>
                <a:spcPct val="35000"/>
              </a:spcAft>
            </a:pPr>
            <a:r>
              <a:rPr lang="ja-JP" altLang="en-US" sz="2100" b="1" dirty="0">
                <a:solidFill>
                  <a:schemeClr val="accent1">
                    <a:lumMod val="50000"/>
                  </a:schemeClr>
                </a:solidFill>
                <a:latin typeface="+mj-ea"/>
                <a:ea typeface="+mj-ea"/>
              </a:rPr>
              <a:t>脳血管疾患・虚血性心疾患の発病を防ぐためには、さまざまなリスク（高血圧症、脂質異常症、糖尿病等）を防ぎ、発病等の年齢や症状等の悪化を遅らせることが</a:t>
            </a:r>
            <a:r>
              <a:rPr lang="ja-JP" altLang="en-US" sz="2100" b="1" dirty="0" smtClean="0">
                <a:solidFill>
                  <a:schemeClr val="accent1">
                    <a:lumMod val="50000"/>
                  </a:schemeClr>
                </a:solidFill>
                <a:latin typeface="+mj-ea"/>
                <a:ea typeface="+mj-ea"/>
              </a:rPr>
              <a:t>大切です！</a:t>
            </a:r>
            <a:r>
              <a:rPr lang="ja-JP" altLang="en-US" sz="2100" b="1" dirty="0">
                <a:solidFill>
                  <a:schemeClr val="accent1">
                    <a:lumMod val="50000"/>
                  </a:schemeClr>
                </a:solidFill>
                <a:latin typeface="+mj-ea"/>
                <a:ea typeface="+mj-ea"/>
              </a:rPr>
              <a:t>！</a:t>
            </a:r>
          </a:p>
        </p:txBody>
      </p:sp>
      <p:sp>
        <p:nvSpPr>
          <p:cNvPr id="10" name="星 24 9"/>
          <p:cNvSpPr/>
          <p:nvPr/>
        </p:nvSpPr>
        <p:spPr>
          <a:xfrm>
            <a:off x="2123728" y="2824820"/>
            <a:ext cx="6700528" cy="1728192"/>
          </a:xfrm>
          <a:prstGeom prst="star24">
            <a:avLst/>
          </a:prstGeom>
          <a:solidFill>
            <a:srgbClr val="FFFF99"/>
          </a:solidFill>
          <a:ln>
            <a:solidFill>
              <a:srgbClr val="FFC000"/>
            </a:solidFill>
          </a:ln>
          <a:scene3d>
            <a:camera prst="orthographicFront"/>
            <a:lightRig rig="threePt" dir="t"/>
          </a:scene3d>
          <a:sp3d contourW="12700">
            <a:bevelT/>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死亡だけでなく、助かっても日常生活動作（</a:t>
            </a:r>
            <a:r>
              <a:rPr lang="en-US" altLang="ja-JP" b="1" dirty="0">
                <a:solidFill>
                  <a:schemeClr val="tx1"/>
                </a:solidFill>
              </a:rPr>
              <a:t>ADL</a:t>
            </a:r>
            <a:r>
              <a:rPr lang="ja-JP" altLang="en-US" b="1" dirty="0">
                <a:solidFill>
                  <a:schemeClr val="tx1"/>
                </a:solidFill>
              </a:rPr>
              <a:t>）の低下を招き、家族の負担は相当大きい！</a:t>
            </a:r>
          </a:p>
        </p:txBody>
      </p:sp>
    </p:spTree>
    <p:extLst>
      <p:ext uri="{BB962C8B-B14F-4D97-AF65-F5344CB8AC3E}">
        <p14:creationId xmlns:p14="http://schemas.microsoft.com/office/powerpoint/2010/main" val="2264016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ppt_w</p:attrName>
                                        </p:attrNameLst>
                                      </p:cBhvr>
                                      <p:tavLst>
                                        <p:tav tm="0">
                                          <p:val>
                                            <p:fltVal val="0"/>
                                          </p:val>
                                        </p:tav>
                                        <p:tav tm="100000">
                                          <p:val>
                                            <p:strVal val="#ppt_w"/>
                                          </p:val>
                                        </p:tav>
                                      </p:tavLst>
                                    </p:anim>
                                    <p:anim calcmode="lin" valueType="num">
                                      <p:cBhvr>
                                        <p:cTn id="20" dur="750" fill="hold"/>
                                        <p:tgtEl>
                                          <p:spTgt spid="10"/>
                                        </p:tgtEl>
                                        <p:attrNameLst>
                                          <p:attrName>ppt_h</p:attrName>
                                        </p:attrNameLst>
                                      </p:cBhvr>
                                      <p:tavLst>
                                        <p:tav tm="0">
                                          <p:val>
                                            <p:fltVal val="0"/>
                                          </p:val>
                                        </p:tav>
                                        <p:tav tm="100000">
                                          <p:val>
                                            <p:strVal val="#ppt_h"/>
                                          </p:val>
                                        </p:tav>
                                      </p:tavLst>
                                    </p:anim>
                                    <p:animEffect transition="in" filter="fade">
                                      <p:cBhvr>
                                        <p:cTn id="21" dur="7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Grp="1"/>
          </p:cNvSpPr>
          <p:nvPr>
            <p:ph type="title"/>
          </p:nvPr>
        </p:nvSpPr>
        <p:spPr>
          <a:xfrm>
            <a:off x="242618" y="108862"/>
            <a:ext cx="8649862" cy="857876"/>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accent2"/>
                </a:solidFill>
              </a:rPr>
              <a:t>３　消防団員の脳血管</a:t>
            </a:r>
            <a:r>
              <a:rPr lang="ja-JP" altLang="en-US" sz="2800" dirty="0">
                <a:solidFill>
                  <a:schemeClr val="accent2"/>
                </a:solidFill>
              </a:rPr>
              <a:t>疾患・虚血性心疾患</a:t>
            </a:r>
            <a:r>
              <a:rPr lang="ja-JP" altLang="en-US" sz="2800" dirty="0" smtClean="0">
                <a:solidFill>
                  <a:schemeClr val="accent2"/>
                </a:solidFill>
              </a:rPr>
              <a:t>の発病による　</a:t>
            </a:r>
            <a:r>
              <a:rPr lang="en-US" altLang="ja-JP" sz="2800" dirty="0" smtClean="0">
                <a:solidFill>
                  <a:schemeClr val="accent2"/>
                </a:solidFill>
              </a:rPr>
              <a:t/>
            </a:r>
            <a:br>
              <a:rPr lang="en-US" altLang="ja-JP" sz="2800" dirty="0" smtClean="0">
                <a:solidFill>
                  <a:schemeClr val="accent2"/>
                </a:solidFill>
              </a:rPr>
            </a:br>
            <a:r>
              <a:rPr lang="ja-JP" altLang="en-US" sz="2800" dirty="0">
                <a:solidFill>
                  <a:schemeClr val="accent2"/>
                </a:solidFill>
              </a:rPr>
              <a:t>　</a:t>
            </a:r>
            <a:r>
              <a:rPr lang="ja-JP" altLang="en-US" sz="2800" dirty="0" smtClean="0">
                <a:solidFill>
                  <a:schemeClr val="accent2"/>
                </a:solidFill>
              </a:rPr>
              <a:t>公務災害の防止（２）</a:t>
            </a:r>
            <a:endParaRPr lang="ja-JP" altLang="en-US" sz="2800" dirty="0">
              <a:solidFill>
                <a:schemeClr val="accent2"/>
              </a:solidFill>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6</a:t>
            </a:fld>
            <a:endParaRPr lang="ja-JP" altLang="en-US" dirty="0">
              <a:solidFill>
                <a:prstClr val="black">
                  <a:tint val="75000"/>
                </a:prstClr>
              </a:solidFill>
            </a:endParaRPr>
          </a:p>
        </p:txBody>
      </p:sp>
      <p:sp>
        <p:nvSpPr>
          <p:cNvPr id="5" name="フリーフォーム 4"/>
          <p:cNvSpPr/>
          <p:nvPr/>
        </p:nvSpPr>
        <p:spPr>
          <a:xfrm>
            <a:off x="3238189" y="2333186"/>
            <a:ext cx="4931107" cy="1002614"/>
          </a:xfrm>
          <a:custGeom>
            <a:avLst/>
            <a:gdLst>
              <a:gd name="connsiteX0" fmla="*/ 204214 w 1225261"/>
              <a:gd name="connsiteY0" fmla="*/ 0 h 4931107"/>
              <a:gd name="connsiteX1" fmla="*/ 1021047 w 1225261"/>
              <a:gd name="connsiteY1" fmla="*/ 0 h 4931107"/>
              <a:gd name="connsiteX2" fmla="*/ 1225261 w 1225261"/>
              <a:gd name="connsiteY2" fmla="*/ 204214 h 4931107"/>
              <a:gd name="connsiteX3" fmla="*/ 1225261 w 1225261"/>
              <a:gd name="connsiteY3" fmla="*/ 4931107 h 4931107"/>
              <a:gd name="connsiteX4" fmla="*/ 1225261 w 1225261"/>
              <a:gd name="connsiteY4" fmla="*/ 4931107 h 4931107"/>
              <a:gd name="connsiteX5" fmla="*/ 0 w 1225261"/>
              <a:gd name="connsiteY5" fmla="*/ 4931107 h 4931107"/>
              <a:gd name="connsiteX6" fmla="*/ 0 w 1225261"/>
              <a:gd name="connsiteY6" fmla="*/ 4931107 h 4931107"/>
              <a:gd name="connsiteX7" fmla="*/ 0 w 1225261"/>
              <a:gd name="connsiteY7" fmla="*/ 204214 h 4931107"/>
              <a:gd name="connsiteX8" fmla="*/ 204214 w 1225261"/>
              <a:gd name="connsiteY8" fmla="*/ 0 h 493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261" h="4931107">
                <a:moveTo>
                  <a:pt x="1225261" y="821867"/>
                </a:moveTo>
                <a:lnTo>
                  <a:pt x="1225261" y="4109240"/>
                </a:lnTo>
                <a:cubicBezTo>
                  <a:pt x="1225261" y="4563144"/>
                  <a:pt x="1202543" y="4931107"/>
                  <a:pt x="1174519" y="4931107"/>
                </a:cubicBezTo>
                <a:lnTo>
                  <a:pt x="0" y="4931107"/>
                </a:lnTo>
                <a:lnTo>
                  <a:pt x="0" y="4931107"/>
                </a:lnTo>
                <a:lnTo>
                  <a:pt x="0" y="0"/>
                </a:lnTo>
                <a:lnTo>
                  <a:pt x="0" y="0"/>
                </a:lnTo>
                <a:lnTo>
                  <a:pt x="1174519" y="0"/>
                </a:lnTo>
                <a:cubicBezTo>
                  <a:pt x="1202543" y="0"/>
                  <a:pt x="1225261" y="367963"/>
                  <a:pt x="1225261" y="821867"/>
                </a:cubicBezTo>
                <a:close/>
              </a:path>
            </a:pathLst>
          </a:custGeom>
          <a:ln>
            <a:noFill/>
          </a:ln>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94102" rIns="128392" bIns="94102" numCol="1" spcCol="1270" anchor="ctr" anchorCtr="0">
            <a:noAutofit/>
          </a:bodyPr>
          <a:lstStyle/>
          <a:p>
            <a:pPr marL="0" lvl="1" algn="l" defTabSz="800100">
              <a:lnSpc>
                <a:spcPct val="90000"/>
              </a:lnSpc>
              <a:spcBef>
                <a:spcPct val="0"/>
              </a:spcBef>
              <a:spcAft>
                <a:spcPct val="15000"/>
              </a:spcAft>
            </a:pPr>
            <a:r>
              <a:rPr lang="ja-JP" altLang="en-US" sz="1800" b="1" kern="1200" dirty="0" smtClean="0"/>
              <a:t>男性団員（当時</a:t>
            </a:r>
            <a:r>
              <a:rPr lang="en-US" altLang="ja-JP" sz="1800" b="1" kern="1200" dirty="0" smtClean="0"/>
              <a:t>30</a:t>
            </a:r>
            <a:r>
              <a:rPr lang="ja-JP" altLang="en-US" sz="1800" b="1" kern="1200" dirty="0" smtClean="0"/>
              <a:t>代）は、就寝中に出動要請を受けて火災現場に出動し、鎮火後にホース等を搬送していた際に発症した。</a:t>
            </a:r>
            <a:endParaRPr kumimoji="1" lang="ja-JP" altLang="en-US" sz="1800" b="1" kern="1200" dirty="0"/>
          </a:p>
        </p:txBody>
      </p:sp>
      <p:sp>
        <p:nvSpPr>
          <p:cNvPr id="6" name="フリーフォーム 5"/>
          <p:cNvSpPr/>
          <p:nvPr/>
        </p:nvSpPr>
        <p:spPr>
          <a:xfrm>
            <a:off x="899592" y="2270634"/>
            <a:ext cx="2338597" cy="1090862"/>
          </a:xfrm>
          <a:custGeom>
            <a:avLst/>
            <a:gdLst>
              <a:gd name="connsiteX0" fmla="*/ 0 w 2773748"/>
              <a:gd name="connsiteY0" fmla="*/ 255268 h 1531576"/>
              <a:gd name="connsiteX1" fmla="*/ 255268 w 2773748"/>
              <a:gd name="connsiteY1" fmla="*/ 0 h 1531576"/>
              <a:gd name="connsiteX2" fmla="*/ 2518480 w 2773748"/>
              <a:gd name="connsiteY2" fmla="*/ 0 h 1531576"/>
              <a:gd name="connsiteX3" fmla="*/ 2773748 w 2773748"/>
              <a:gd name="connsiteY3" fmla="*/ 255268 h 1531576"/>
              <a:gd name="connsiteX4" fmla="*/ 2773748 w 2773748"/>
              <a:gd name="connsiteY4" fmla="*/ 1276308 h 1531576"/>
              <a:gd name="connsiteX5" fmla="*/ 2518480 w 2773748"/>
              <a:gd name="connsiteY5" fmla="*/ 1531576 h 1531576"/>
              <a:gd name="connsiteX6" fmla="*/ 255268 w 2773748"/>
              <a:gd name="connsiteY6" fmla="*/ 1531576 h 1531576"/>
              <a:gd name="connsiteX7" fmla="*/ 0 w 2773748"/>
              <a:gd name="connsiteY7" fmla="*/ 1276308 h 1531576"/>
              <a:gd name="connsiteX8" fmla="*/ 0 w 2773748"/>
              <a:gd name="connsiteY8" fmla="*/ 255268 h 15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748" h="1531576">
                <a:moveTo>
                  <a:pt x="0" y="255268"/>
                </a:moveTo>
                <a:cubicBezTo>
                  <a:pt x="0" y="114287"/>
                  <a:pt x="114287" y="0"/>
                  <a:pt x="255268" y="0"/>
                </a:cubicBezTo>
                <a:lnTo>
                  <a:pt x="2518480" y="0"/>
                </a:lnTo>
                <a:cubicBezTo>
                  <a:pt x="2659461" y="0"/>
                  <a:pt x="2773748" y="114287"/>
                  <a:pt x="2773748" y="255268"/>
                </a:cubicBezTo>
                <a:lnTo>
                  <a:pt x="2773748" y="1276308"/>
                </a:lnTo>
                <a:cubicBezTo>
                  <a:pt x="2773748" y="1417289"/>
                  <a:pt x="2659461" y="1531576"/>
                  <a:pt x="2518480" y="1531576"/>
                </a:cubicBezTo>
                <a:lnTo>
                  <a:pt x="255268" y="1531576"/>
                </a:lnTo>
                <a:cubicBezTo>
                  <a:pt x="114287" y="1531576"/>
                  <a:pt x="0" y="1417289"/>
                  <a:pt x="0" y="1276308"/>
                </a:cubicBezTo>
                <a:lnTo>
                  <a:pt x="0" y="255268"/>
                </a:lnTo>
                <a:close/>
              </a:path>
            </a:pathLst>
          </a:custGeom>
          <a:solidFill>
            <a:srgbClr val="C1DBFB"/>
          </a:solidFill>
          <a:ln>
            <a:no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81445" tIns="128105" rIns="181445" bIns="128105" numCol="1" spcCol="1270" anchor="ctr" anchorCtr="0">
            <a:noAutofit/>
          </a:bodyPr>
          <a:lstStyle/>
          <a:p>
            <a:pPr lvl="0" algn="ctr" defTabSz="1244600">
              <a:lnSpc>
                <a:spcPct val="90000"/>
              </a:lnSpc>
              <a:spcBef>
                <a:spcPct val="0"/>
              </a:spcBef>
              <a:spcAft>
                <a:spcPct val="35000"/>
              </a:spcAft>
            </a:pPr>
            <a:r>
              <a:rPr kumimoji="1" lang="ja-JP" altLang="en-US" sz="2000" b="1" kern="1200" dirty="0" smtClean="0">
                <a:solidFill>
                  <a:schemeClr val="tx1"/>
                </a:solidFill>
              </a:rPr>
              <a:t>消火活動中に</a:t>
            </a:r>
            <a:r>
              <a:rPr kumimoji="1" lang="en-US" altLang="ja-JP" sz="2000" b="1" kern="1200" dirty="0" smtClean="0">
                <a:solidFill>
                  <a:schemeClr val="tx1"/>
                </a:solidFill>
              </a:rPr>
              <a:t/>
            </a:r>
            <a:br>
              <a:rPr kumimoji="1" lang="en-US" altLang="ja-JP" sz="2000" b="1" kern="1200" dirty="0" smtClean="0">
                <a:solidFill>
                  <a:schemeClr val="tx1"/>
                </a:solidFill>
              </a:rPr>
            </a:br>
            <a:r>
              <a:rPr kumimoji="1" lang="ja-JP" altLang="en-US" sz="2000" b="1" kern="1200" dirty="0" smtClean="0">
                <a:solidFill>
                  <a:schemeClr val="tx1"/>
                </a:solidFill>
              </a:rPr>
              <a:t>急性心筋梗塞</a:t>
            </a:r>
            <a:endParaRPr kumimoji="1" lang="ja-JP" altLang="en-US" sz="2000" b="1" kern="1200" dirty="0">
              <a:solidFill>
                <a:schemeClr val="tx1"/>
              </a:solidFill>
            </a:endParaRPr>
          </a:p>
        </p:txBody>
      </p:sp>
      <p:sp>
        <p:nvSpPr>
          <p:cNvPr id="7" name="フリーフォーム 6"/>
          <p:cNvSpPr/>
          <p:nvPr/>
        </p:nvSpPr>
        <p:spPr>
          <a:xfrm>
            <a:off x="3238188" y="3661955"/>
            <a:ext cx="4931107" cy="1002614"/>
          </a:xfrm>
          <a:custGeom>
            <a:avLst/>
            <a:gdLst>
              <a:gd name="connsiteX0" fmla="*/ 204214 w 1225261"/>
              <a:gd name="connsiteY0" fmla="*/ 0 h 4931107"/>
              <a:gd name="connsiteX1" fmla="*/ 1021047 w 1225261"/>
              <a:gd name="connsiteY1" fmla="*/ 0 h 4931107"/>
              <a:gd name="connsiteX2" fmla="*/ 1225261 w 1225261"/>
              <a:gd name="connsiteY2" fmla="*/ 204214 h 4931107"/>
              <a:gd name="connsiteX3" fmla="*/ 1225261 w 1225261"/>
              <a:gd name="connsiteY3" fmla="*/ 4931107 h 4931107"/>
              <a:gd name="connsiteX4" fmla="*/ 1225261 w 1225261"/>
              <a:gd name="connsiteY4" fmla="*/ 4931107 h 4931107"/>
              <a:gd name="connsiteX5" fmla="*/ 0 w 1225261"/>
              <a:gd name="connsiteY5" fmla="*/ 4931107 h 4931107"/>
              <a:gd name="connsiteX6" fmla="*/ 0 w 1225261"/>
              <a:gd name="connsiteY6" fmla="*/ 4931107 h 4931107"/>
              <a:gd name="connsiteX7" fmla="*/ 0 w 1225261"/>
              <a:gd name="connsiteY7" fmla="*/ 204214 h 4931107"/>
              <a:gd name="connsiteX8" fmla="*/ 204214 w 1225261"/>
              <a:gd name="connsiteY8" fmla="*/ 0 h 493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261" h="4931107">
                <a:moveTo>
                  <a:pt x="1225261" y="821867"/>
                </a:moveTo>
                <a:lnTo>
                  <a:pt x="1225261" y="4109240"/>
                </a:lnTo>
                <a:cubicBezTo>
                  <a:pt x="1225261" y="4563144"/>
                  <a:pt x="1202543" y="4931107"/>
                  <a:pt x="1174519" y="4931107"/>
                </a:cubicBezTo>
                <a:lnTo>
                  <a:pt x="0" y="4931107"/>
                </a:lnTo>
                <a:lnTo>
                  <a:pt x="0" y="4931107"/>
                </a:lnTo>
                <a:lnTo>
                  <a:pt x="0" y="0"/>
                </a:lnTo>
                <a:lnTo>
                  <a:pt x="0" y="0"/>
                </a:lnTo>
                <a:lnTo>
                  <a:pt x="1174519" y="0"/>
                </a:lnTo>
                <a:cubicBezTo>
                  <a:pt x="1202543" y="0"/>
                  <a:pt x="1225261" y="367963"/>
                  <a:pt x="1225261" y="821867"/>
                </a:cubicBezTo>
                <a:close/>
              </a:path>
            </a:pathLst>
          </a:custGeom>
          <a:ln>
            <a:noFill/>
          </a:ln>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94102" rIns="128392" bIns="94102" numCol="1" spcCol="1270" anchor="ctr" anchorCtr="0">
            <a:noAutofit/>
          </a:bodyPr>
          <a:lstStyle/>
          <a:p>
            <a:pPr marL="0" lvl="1" algn="l" defTabSz="800100">
              <a:lnSpc>
                <a:spcPct val="90000"/>
              </a:lnSpc>
              <a:spcBef>
                <a:spcPct val="0"/>
              </a:spcBef>
              <a:spcAft>
                <a:spcPct val="15000"/>
              </a:spcAft>
            </a:pPr>
            <a:r>
              <a:rPr lang="ja-JP" altLang="en-US" sz="1800" b="1" kern="1200" dirty="0" smtClean="0"/>
              <a:t>男性団員（当時</a:t>
            </a:r>
            <a:r>
              <a:rPr lang="en-US" altLang="ja-JP" sz="1800" b="1" kern="1200" dirty="0" smtClean="0"/>
              <a:t>40</a:t>
            </a:r>
            <a:r>
              <a:rPr lang="ja-JP" altLang="en-US" sz="1800" b="1" kern="1200" dirty="0" smtClean="0"/>
              <a:t>代）は、発症当日を含めた</a:t>
            </a:r>
            <a:r>
              <a:rPr lang="en-US" altLang="ja-JP" sz="1800" b="1" kern="1200" dirty="0" smtClean="0"/>
              <a:t>10</a:t>
            </a:r>
            <a:r>
              <a:rPr lang="ja-JP" altLang="en-US" sz="1800" b="1" kern="1200" dirty="0" smtClean="0"/>
              <a:t>日間にわたってほぼ連日早朝に</a:t>
            </a:r>
            <a:r>
              <a:rPr lang="en-US" altLang="ja-JP" sz="1800" b="1" kern="1200" dirty="0" smtClean="0"/>
              <a:t>3</a:t>
            </a:r>
            <a:r>
              <a:rPr lang="ja-JP" altLang="en-US" sz="1800" b="1" kern="1200" dirty="0" smtClean="0"/>
              <a:t>時間ほど小型ポンプ操法訓練をしていたところ、発症した。</a:t>
            </a:r>
            <a:endParaRPr kumimoji="1" lang="ja-JP" altLang="en-US" sz="1800" b="1" kern="1200" dirty="0"/>
          </a:p>
        </p:txBody>
      </p:sp>
      <p:sp>
        <p:nvSpPr>
          <p:cNvPr id="9" name="フリーフォーム 8"/>
          <p:cNvSpPr/>
          <p:nvPr/>
        </p:nvSpPr>
        <p:spPr>
          <a:xfrm>
            <a:off x="899592" y="3590611"/>
            <a:ext cx="2338597" cy="1090862"/>
          </a:xfrm>
          <a:custGeom>
            <a:avLst/>
            <a:gdLst>
              <a:gd name="connsiteX0" fmla="*/ 0 w 2773748"/>
              <a:gd name="connsiteY0" fmla="*/ 255268 h 1531576"/>
              <a:gd name="connsiteX1" fmla="*/ 255268 w 2773748"/>
              <a:gd name="connsiteY1" fmla="*/ 0 h 1531576"/>
              <a:gd name="connsiteX2" fmla="*/ 2518480 w 2773748"/>
              <a:gd name="connsiteY2" fmla="*/ 0 h 1531576"/>
              <a:gd name="connsiteX3" fmla="*/ 2773748 w 2773748"/>
              <a:gd name="connsiteY3" fmla="*/ 255268 h 1531576"/>
              <a:gd name="connsiteX4" fmla="*/ 2773748 w 2773748"/>
              <a:gd name="connsiteY4" fmla="*/ 1276308 h 1531576"/>
              <a:gd name="connsiteX5" fmla="*/ 2518480 w 2773748"/>
              <a:gd name="connsiteY5" fmla="*/ 1531576 h 1531576"/>
              <a:gd name="connsiteX6" fmla="*/ 255268 w 2773748"/>
              <a:gd name="connsiteY6" fmla="*/ 1531576 h 1531576"/>
              <a:gd name="connsiteX7" fmla="*/ 0 w 2773748"/>
              <a:gd name="connsiteY7" fmla="*/ 1276308 h 1531576"/>
              <a:gd name="connsiteX8" fmla="*/ 0 w 2773748"/>
              <a:gd name="connsiteY8" fmla="*/ 255268 h 15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748" h="1531576">
                <a:moveTo>
                  <a:pt x="0" y="255268"/>
                </a:moveTo>
                <a:cubicBezTo>
                  <a:pt x="0" y="114287"/>
                  <a:pt x="114287" y="0"/>
                  <a:pt x="255268" y="0"/>
                </a:cubicBezTo>
                <a:lnTo>
                  <a:pt x="2518480" y="0"/>
                </a:lnTo>
                <a:cubicBezTo>
                  <a:pt x="2659461" y="0"/>
                  <a:pt x="2773748" y="114287"/>
                  <a:pt x="2773748" y="255268"/>
                </a:cubicBezTo>
                <a:lnTo>
                  <a:pt x="2773748" y="1276308"/>
                </a:lnTo>
                <a:cubicBezTo>
                  <a:pt x="2773748" y="1417289"/>
                  <a:pt x="2659461" y="1531576"/>
                  <a:pt x="2518480" y="1531576"/>
                </a:cubicBezTo>
                <a:lnTo>
                  <a:pt x="255268" y="1531576"/>
                </a:lnTo>
                <a:cubicBezTo>
                  <a:pt x="114287" y="1531576"/>
                  <a:pt x="0" y="1417289"/>
                  <a:pt x="0" y="1276308"/>
                </a:cubicBezTo>
                <a:lnTo>
                  <a:pt x="0" y="255268"/>
                </a:lnTo>
                <a:close/>
              </a:path>
            </a:pathLst>
          </a:custGeom>
          <a:solidFill>
            <a:srgbClr val="C1DBFB"/>
          </a:solidFill>
          <a:ln>
            <a:no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81445" tIns="128105" rIns="181445" bIns="128105" numCol="1" spcCol="1270" anchor="ctr" anchorCtr="0">
            <a:noAutofit/>
          </a:bodyPr>
          <a:lstStyle/>
          <a:p>
            <a:pPr algn="ctr" defTabSz="1244600">
              <a:lnSpc>
                <a:spcPct val="90000"/>
              </a:lnSpc>
              <a:spcBef>
                <a:spcPct val="0"/>
              </a:spcBef>
              <a:spcAft>
                <a:spcPct val="35000"/>
              </a:spcAft>
            </a:pPr>
            <a:r>
              <a:rPr lang="ja-JP" altLang="en-US" sz="2000" b="1" dirty="0">
                <a:solidFill>
                  <a:schemeClr val="tx1"/>
                </a:solidFill>
              </a:rPr>
              <a:t>早朝訓練中に</a:t>
            </a:r>
            <a:r>
              <a:rPr lang="en-US" altLang="ja-JP" sz="2000" b="1" dirty="0">
                <a:solidFill>
                  <a:schemeClr val="tx1"/>
                </a:solidFill>
              </a:rPr>
              <a:t/>
            </a:r>
            <a:br>
              <a:rPr lang="en-US" altLang="ja-JP" sz="2000" b="1" dirty="0">
                <a:solidFill>
                  <a:schemeClr val="tx1"/>
                </a:solidFill>
              </a:rPr>
            </a:br>
            <a:r>
              <a:rPr lang="ja-JP" altLang="en-US" sz="2000" b="1" dirty="0">
                <a:solidFill>
                  <a:schemeClr val="tx1"/>
                </a:solidFill>
              </a:rPr>
              <a:t>脳出血で死亡</a:t>
            </a:r>
          </a:p>
        </p:txBody>
      </p:sp>
      <p:sp>
        <p:nvSpPr>
          <p:cNvPr id="11" name="フリーフォーム 10"/>
          <p:cNvSpPr/>
          <p:nvPr/>
        </p:nvSpPr>
        <p:spPr>
          <a:xfrm>
            <a:off x="3298588" y="5007628"/>
            <a:ext cx="4858875" cy="1002615"/>
          </a:xfrm>
          <a:custGeom>
            <a:avLst/>
            <a:gdLst>
              <a:gd name="connsiteX0" fmla="*/ 204214 w 1225261"/>
              <a:gd name="connsiteY0" fmla="*/ 0 h 4858874"/>
              <a:gd name="connsiteX1" fmla="*/ 1021047 w 1225261"/>
              <a:gd name="connsiteY1" fmla="*/ 0 h 4858874"/>
              <a:gd name="connsiteX2" fmla="*/ 1225261 w 1225261"/>
              <a:gd name="connsiteY2" fmla="*/ 204214 h 4858874"/>
              <a:gd name="connsiteX3" fmla="*/ 1225261 w 1225261"/>
              <a:gd name="connsiteY3" fmla="*/ 4858874 h 4858874"/>
              <a:gd name="connsiteX4" fmla="*/ 1225261 w 1225261"/>
              <a:gd name="connsiteY4" fmla="*/ 4858874 h 4858874"/>
              <a:gd name="connsiteX5" fmla="*/ 0 w 1225261"/>
              <a:gd name="connsiteY5" fmla="*/ 4858874 h 4858874"/>
              <a:gd name="connsiteX6" fmla="*/ 0 w 1225261"/>
              <a:gd name="connsiteY6" fmla="*/ 4858874 h 4858874"/>
              <a:gd name="connsiteX7" fmla="*/ 0 w 1225261"/>
              <a:gd name="connsiteY7" fmla="*/ 204214 h 4858874"/>
              <a:gd name="connsiteX8" fmla="*/ 204214 w 1225261"/>
              <a:gd name="connsiteY8" fmla="*/ 0 h 485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261" h="4858874">
                <a:moveTo>
                  <a:pt x="1225261" y="809829"/>
                </a:moveTo>
                <a:lnTo>
                  <a:pt x="1225261" y="4049045"/>
                </a:lnTo>
                <a:cubicBezTo>
                  <a:pt x="1225261" y="4496299"/>
                  <a:pt x="1202205" y="4858872"/>
                  <a:pt x="1173764" y="4858872"/>
                </a:cubicBezTo>
                <a:lnTo>
                  <a:pt x="0" y="4858872"/>
                </a:lnTo>
                <a:lnTo>
                  <a:pt x="0" y="4858872"/>
                </a:lnTo>
                <a:lnTo>
                  <a:pt x="0" y="2"/>
                </a:lnTo>
                <a:lnTo>
                  <a:pt x="0" y="2"/>
                </a:lnTo>
                <a:lnTo>
                  <a:pt x="1173764" y="2"/>
                </a:lnTo>
                <a:cubicBezTo>
                  <a:pt x="1202205" y="2"/>
                  <a:pt x="1225261" y="362575"/>
                  <a:pt x="1225261" y="809829"/>
                </a:cubicBezTo>
                <a:close/>
              </a:path>
            </a:pathLst>
          </a:custGeom>
          <a:ln>
            <a:noFill/>
          </a:ln>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94102" rIns="128392" bIns="94103" numCol="1" spcCol="1270" anchor="ctr" anchorCtr="0">
            <a:noAutofit/>
          </a:bodyPr>
          <a:lstStyle/>
          <a:p>
            <a:pPr marL="0" lvl="1" algn="l" defTabSz="800100">
              <a:lnSpc>
                <a:spcPct val="90000"/>
              </a:lnSpc>
              <a:spcBef>
                <a:spcPct val="0"/>
              </a:spcBef>
              <a:spcAft>
                <a:spcPct val="15000"/>
              </a:spcAft>
            </a:pPr>
            <a:r>
              <a:rPr lang="ja-JP" altLang="en-US" sz="1800" b="1" kern="1200" dirty="0" smtClean="0"/>
              <a:t>男性団員（当時</a:t>
            </a:r>
            <a:r>
              <a:rPr lang="en-US" altLang="ja-JP" sz="1800" b="1" kern="1200" dirty="0" smtClean="0"/>
              <a:t>60</a:t>
            </a:r>
            <a:r>
              <a:rPr lang="ja-JP" altLang="en-US" sz="1800" b="1" kern="1200" dirty="0" smtClean="0"/>
              <a:t>代）は、出初式に分団指揮者として参加し、何度も暖房の効いた室内と寒冷な屋外を出入りしていたところ、発症した。</a:t>
            </a:r>
            <a:endParaRPr kumimoji="1" lang="ja-JP" altLang="en-US" sz="1800" b="1" kern="1200" dirty="0"/>
          </a:p>
        </p:txBody>
      </p:sp>
      <p:sp>
        <p:nvSpPr>
          <p:cNvPr id="13" name="フリーフォーム 12"/>
          <p:cNvSpPr/>
          <p:nvPr/>
        </p:nvSpPr>
        <p:spPr>
          <a:xfrm>
            <a:off x="901706" y="4971181"/>
            <a:ext cx="2396882" cy="1090862"/>
          </a:xfrm>
          <a:custGeom>
            <a:avLst/>
            <a:gdLst>
              <a:gd name="connsiteX0" fmla="*/ 0 w 2842879"/>
              <a:gd name="connsiteY0" fmla="*/ 255268 h 1531576"/>
              <a:gd name="connsiteX1" fmla="*/ 255268 w 2842879"/>
              <a:gd name="connsiteY1" fmla="*/ 0 h 1531576"/>
              <a:gd name="connsiteX2" fmla="*/ 2587611 w 2842879"/>
              <a:gd name="connsiteY2" fmla="*/ 0 h 1531576"/>
              <a:gd name="connsiteX3" fmla="*/ 2842879 w 2842879"/>
              <a:gd name="connsiteY3" fmla="*/ 255268 h 1531576"/>
              <a:gd name="connsiteX4" fmla="*/ 2842879 w 2842879"/>
              <a:gd name="connsiteY4" fmla="*/ 1276308 h 1531576"/>
              <a:gd name="connsiteX5" fmla="*/ 2587611 w 2842879"/>
              <a:gd name="connsiteY5" fmla="*/ 1531576 h 1531576"/>
              <a:gd name="connsiteX6" fmla="*/ 255268 w 2842879"/>
              <a:gd name="connsiteY6" fmla="*/ 1531576 h 1531576"/>
              <a:gd name="connsiteX7" fmla="*/ 0 w 2842879"/>
              <a:gd name="connsiteY7" fmla="*/ 1276308 h 1531576"/>
              <a:gd name="connsiteX8" fmla="*/ 0 w 2842879"/>
              <a:gd name="connsiteY8" fmla="*/ 255268 h 15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879" h="1531576">
                <a:moveTo>
                  <a:pt x="0" y="255268"/>
                </a:moveTo>
                <a:cubicBezTo>
                  <a:pt x="0" y="114287"/>
                  <a:pt x="114287" y="0"/>
                  <a:pt x="255268" y="0"/>
                </a:cubicBezTo>
                <a:lnTo>
                  <a:pt x="2587611" y="0"/>
                </a:lnTo>
                <a:cubicBezTo>
                  <a:pt x="2728592" y="0"/>
                  <a:pt x="2842879" y="114287"/>
                  <a:pt x="2842879" y="255268"/>
                </a:cubicBezTo>
                <a:lnTo>
                  <a:pt x="2842879" y="1276308"/>
                </a:lnTo>
                <a:cubicBezTo>
                  <a:pt x="2842879" y="1417289"/>
                  <a:pt x="2728592" y="1531576"/>
                  <a:pt x="2587611" y="1531576"/>
                </a:cubicBezTo>
                <a:lnTo>
                  <a:pt x="255268" y="1531576"/>
                </a:lnTo>
                <a:cubicBezTo>
                  <a:pt x="114287" y="1531576"/>
                  <a:pt x="0" y="1417289"/>
                  <a:pt x="0" y="1276308"/>
                </a:cubicBezTo>
                <a:lnTo>
                  <a:pt x="0" y="255268"/>
                </a:lnTo>
                <a:close/>
              </a:path>
            </a:pathLst>
          </a:custGeom>
          <a:solidFill>
            <a:srgbClr val="C1DBFB"/>
          </a:solidFill>
          <a:ln>
            <a:no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81445" tIns="128105" rIns="181445" bIns="128105" numCol="1" spcCol="1270" anchor="ctr" anchorCtr="0">
            <a:noAutofit/>
          </a:bodyPr>
          <a:lstStyle/>
          <a:p>
            <a:pPr algn="ctr" defTabSz="1244600">
              <a:lnSpc>
                <a:spcPct val="90000"/>
              </a:lnSpc>
              <a:spcBef>
                <a:spcPct val="0"/>
              </a:spcBef>
              <a:spcAft>
                <a:spcPct val="35000"/>
              </a:spcAft>
            </a:pPr>
            <a:r>
              <a:rPr lang="ja-JP" altLang="en-US" sz="2000" b="1" dirty="0">
                <a:solidFill>
                  <a:schemeClr val="tx1"/>
                </a:solidFill>
              </a:rPr>
              <a:t>出初式参加中に</a:t>
            </a:r>
            <a:r>
              <a:rPr lang="en-US" altLang="ja-JP" sz="2000" b="1" dirty="0">
                <a:solidFill>
                  <a:schemeClr val="tx1"/>
                </a:solidFill>
              </a:rPr>
              <a:t/>
            </a:r>
            <a:br>
              <a:rPr lang="en-US" altLang="ja-JP" sz="2000" b="1" dirty="0">
                <a:solidFill>
                  <a:schemeClr val="tx1"/>
                </a:solidFill>
              </a:rPr>
            </a:br>
            <a:r>
              <a:rPr lang="ja-JP" altLang="en-US" sz="2000" b="1" dirty="0">
                <a:solidFill>
                  <a:schemeClr val="tx1"/>
                </a:solidFill>
              </a:rPr>
              <a:t>急性心筋梗塞</a:t>
            </a:r>
          </a:p>
        </p:txBody>
      </p:sp>
      <p:sp>
        <p:nvSpPr>
          <p:cNvPr id="8" name="角丸四角形 7"/>
          <p:cNvSpPr/>
          <p:nvPr/>
        </p:nvSpPr>
        <p:spPr>
          <a:xfrm>
            <a:off x="1367644" y="1453431"/>
            <a:ext cx="3168352" cy="474144"/>
          </a:xfrm>
          <a:prstGeom prst="roundRect">
            <a:avLst/>
          </a:prstGeom>
          <a:ln w="25400">
            <a:solidFill>
              <a:schemeClr val="bg1"/>
            </a:solidFill>
          </a:ln>
          <a:scene3d>
            <a:camera prst="orthographicFront"/>
            <a:lightRig rig="threePt" dir="t"/>
          </a:scene3d>
          <a:sp3d prstMaterial="metal">
            <a:bevelT/>
          </a:sp3d>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072" tIns="37467" rIns="244072" bIns="37467" numCol="1" spcCol="1270" anchor="ctr" anchorCtr="0">
            <a:noAutofit/>
          </a:bodyPr>
          <a:lstStyle/>
          <a:p>
            <a:pPr algn="ctr" defTabSz="1066800">
              <a:lnSpc>
                <a:spcPct val="90000"/>
              </a:lnSpc>
              <a:spcBef>
                <a:spcPct val="0"/>
              </a:spcBef>
              <a:spcAft>
                <a:spcPct val="35000"/>
              </a:spcAft>
            </a:pPr>
            <a:r>
              <a:rPr lang="ja-JP" altLang="en-US" sz="2000" b="1" dirty="0"/>
              <a:t>過去の事例</a:t>
            </a:r>
          </a:p>
        </p:txBody>
      </p:sp>
    </p:spTree>
    <p:extLst>
      <p:ext uri="{BB962C8B-B14F-4D97-AF65-F5344CB8AC3E}">
        <p14:creationId xmlns:p14="http://schemas.microsoft.com/office/powerpoint/2010/main" val="1849756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P spid="13"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27584" y="3163297"/>
            <a:ext cx="7808675" cy="3290040"/>
          </a:xfrm>
          <a:prstGeom prst="rect">
            <a:avLst/>
          </a:prstGeom>
          <a:noFill/>
          <a:ln w="31750">
            <a:noFill/>
          </a:ln>
        </p:spPr>
      </p:sp>
      <p:sp>
        <p:nvSpPr>
          <p:cNvPr id="6" name="角丸四角形 5"/>
          <p:cNvSpPr/>
          <p:nvPr/>
        </p:nvSpPr>
        <p:spPr>
          <a:xfrm>
            <a:off x="827584" y="3645024"/>
            <a:ext cx="7808675" cy="2802521"/>
          </a:xfrm>
          <a:prstGeom prst="roundRect">
            <a:avLst>
              <a:gd name="adj" fmla="val 11630"/>
            </a:avLst>
          </a:prstGeom>
          <a:scene3d>
            <a:camera prst="orthographicFront"/>
            <a:lightRig rig="flat" dir="t"/>
          </a:scene3d>
          <a:sp3d prstMaterial="matte">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8097" tIns="118097" rIns="118097" bIns="118097" numCol="1" spcCol="1270" anchor="ctr" anchorCtr="0">
            <a:noAutofit/>
          </a:bodyPr>
          <a:lstStyle/>
          <a:p>
            <a:pPr lvl="1"/>
            <a:endParaRPr lang="ja-JP" altLang="en-US" dirty="0"/>
          </a:p>
        </p:txBody>
      </p:sp>
      <p:sp>
        <p:nvSpPr>
          <p:cNvPr id="8" name="フリーフォーム 7"/>
          <p:cNvSpPr/>
          <p:nvPr/>
        </p:nvSpPr>
        <p:spPr>
          <a:xfrm>
            <a:off x="1619672" y="3383824"/>
            <a:ext cx="5472608" cy="569117"/>
          </a:xfrm>
          <a:custGeom>
            <a:avLst/>
            <a:gdLst>
              <a:gd name="connsiteX0" fmla="*/ 0 w 6474180"/>
              <a:gd name="connsiteY0" fmla="*/ 127923 h 767520"/>
              <a:gd name="connsiteX1" fmla="*/ 127923 w 6474180"/>
              <a:gd name="connsiteY1" fmla="*/ 0 h 767520"/>
              <a:gd name="connsiteX2" fmla="*/ 6346257 w 6474180"/>
              <a:gd name="connsiteY2" fmla="*/ 0 h 767520"/>
              <a:gd name="connsiteX3" fmla="*/ 6474180 w 6474180"/>
              <a:gd name="connsiteY3" fmla="*/ 127923 h 767520"/>
              <a:gd name="connsiteX4" fmla="*/ 6474180 w 6474180"/>
              <a:gd name="connsiteY4" fmla="*/ 639597 h 767520"/>
              <a:gd name="connsiteX5" fmla="*/ 6346257 w 6474180"/>
              <a:gd name="connsiteY5" fmla="*/ 767520 h 767520"/>
              <a:gd name="connsiteX6" fmla="*/ 127923 w 6474180"/>
              <a:gd name="connsiteY6" fmla="*/ 767520 h 767520"/>
              <a:gd name="connsiteX7" fmla="*/ 0 w 6474180"/>
              <a:gd name="connsiteY7" fmla="*/ 639597 h 767520"/>
              <a:gd name="connsiteX8" fmla="*/ 0 w 647418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180" h="767520">
                <a:moveTo>
                  <a:pt x="0" y="127923"/>
                </a:moveTo>
                <a:cubicBezTo>
                  <a:pt x="0" y="57273"/>
                  <a:pt x="57273" y="0"/>
                  <a:pt x="127923" y="0"/>
                </a:cubicBezTo>
                <a:lnTo>
                  <a:pt x="6346257" y="0"/>
                </a:lnTo>
                <a:cubicBezTo>
                  <a:pt x="6416907" y="0"/>
                  <a:pt x="6474180" y="57273"/>
                  <a:pt x="6474180" y="127923"/>
                </a:cubicBezTo>
                <a:lnTo>
                  <a:pt x="6474180" y="639597"/>
                </a:lnTo>
                <a:cubicBezTo>
                  <a:pt x="6474180" y="710247"/>
                  <a:pt x="6416907" y="767520"/>
                  <a:pt x="6346257" y="767520"/>
                </a:cubicBezTo>
                <a:lnTo>
                  <a:pt x="127923" y="767520"/>
                </a:lnTo>
                <a:cubicBezTo>
                  <a:pt x="57273" y="767520"/>
                  <a:pt x="0" y="710247"/>
                  <a:pt x="0" y="639597"/>
                </a:cubicBezTo>
                <a:lnTo>
                  <a:pt x="0" y="127923"/>
                </a:lnTo>
                <a:close/>
              </a:path>
            </a:pathLst>
          </a:custGeom>
          <a:ln w="25400">
            <a:solidFill>
              <a:schemeClr val="bg1"/>
            </a:solidFill>
          </a:ln>
          <a:scene3d>
            <a:camera prst="orthographicFront"/>
            <a:lightRig rig="threePt" dir="t"/>
          </a:scene3d>
          <a:sp3d prstMaterial="metal">
            <a:bevelT/>
          </a:sp3d>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072" tIns="37467" rIns="244072" bIns="37467" numCol="1" spcCol="1270" anchor="ctr" anchorCtr="0">
            <a:noAutofit/>
          </a:bodyPr>
          <a:lstStyle/>
          <a:p>
            <a:pPr lvl="0" algn="l" defTabSz="1066800">
              <a:lnSpc>
                <a:spcPct val="90000"/>
              </a:lnSpc>
              <a:spcBef>
                <a:spcPct val="0"/>
              </a:spcBef>
              <a:spcAft>
                <a:spcPct val="35000"/>
              </a:spcAft>
            </a:pPr>
            <a:r>
              <a:rPr kumimoji="1" lang="ja-JP" altLang="en-US" sz="2000" kern="1200" dirty="0" smtClean="0"/>
              <a:t>食事による健康増進をする前に気をつけること</a:t>
            </a:r>
            <a:endParaRPr kumimoji="1" lang="ja-JP" altLang="en-US" sz="2000" kern="1200" dirty="0"/>
          </a:p>
        </p:txBody>
      </p:sp>
      <p:sp>
        <p:nvSpPr>
          <p:cNvPr id="14" name="タイトル 1"/>
          <p:cNvSpPr txBox="1">
            <a:spLocks/>
          </p:cNvSpPr>
          <p:nvPr/>
        </p:nvSpPr>
        <p:spPr>
          <a:xfrm>
            <a:off x="939789" y="116633"/>
            <a:ext cx="3992251" cy="63188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solidFill>
                  <a:schemeClr val="accent2"/>
                </a:solidFill>
              </a:rPr>
              <a:t>４　食事による健康増進</a:t>
            </a:r>
            <a:endParaRPr lang="ja-JP" altLang="en-US" sz="2400" b="1" dirty="0">
              <a:solidFill>
                <a:schemeClr val="accent2"/>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a:t>
            </a:fld>
            <a:endParaRPr kumimoji="1" lang="ja-JP" altLang="en-US" dirty="0"/>
          </a:p>
        </p:txBody>
      </p:sp>
      <p:sp>
        <p:nvSpPr>
          <p:cNvPr id="7" name="フリーフォーム 6"/>
          <p:cNvSpPr/>
          <p:nvPr/>
        </p:nvSpPr>
        <p:spPr>
          <a:xfrm>
            <a:off x="934445" y="931321"/>
            <a:ext cx="3268597" cy="2320448"/>
          </a:xfrm>
          <a:custGeom>
            <a:avLst/>
            <a:gdLst>
              <a:gd name="connsiteX0" fmla="*/ 0 w 2539007"/>
              <a:gd name="connsiteY0" fmla="*/ 253901 h 3333763"/>
              <a:gd name="connsiteX1" fmla="*/ 253901 w 2539007"/>
              <a:gd name="connsiteY1" fmla="*/ 0 h 3333763"/>
              <a:gd name="connsiteX2" fmla="*/ 2285106 w 2539007"/>
              <a:gd name="connsiteY2" fmla="*/ 0 h 3333763"/>
              <a:gd name="connsiteX3" fmla="*/ 2539007 w 2539007"/>
              <a:gd name="connsiteY3" fmla="*/ 253901 h 3333763"/>
              <a:gd name="connsiteX4" fmla="*/ 2539007 w 2539007"/>
              <a:gd name="connsiteY4" fmla="*/ 3079862 h 3333763"/>
              <a:gd name="connsiteX5" fmla="*/ 2285106 w 2539007"/>
              <a:gd name="connsiteY5" fmla="*/ 3333763 h 3333763"/>
              <a:gd name="connsiteX6" fmla="*/ 253901 w 2539007"/>
              <a:gd name="connsiteY6" fmla="*/ 3333763 h 3333763"/>
              <a:gd name="connsiteX7" fmla="*/ 0 w 2539007"/>
              <a:gd name="connsiteY7" fmla="*/ 3079862 h 3333763"/>
              <a:gd name="connsiteX8" fmla="*/ 0 w 2539007"/>
              <a:gd name="connsiteY8" fmla="*/ 253901 h 33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007" h="3333763">
                <a:moveTo>
                  <a:pt x="0" y="253901"/>
                </a:moveTo>
                <a:cubicBezTo>
                  <a:pt x="0" y="113675"/>
                  <a:pt x="113675" y="0"/>
                  <a:pt x="253901" y="0"/>
                </a:cubicBezTo>
                <a:lnTo>
                  <a:pt x="2285106" y="0"/>
                </a:lnTo>
                <a:cubicBezTo>
                  <a:pt x="2425332" y="0"/>
                  <a:pt x="2539007" y="113675"/>
                  <a:pt x="2539007" y="253901"/>
                </a:cubicBezTo>
                <a:lnTo>
                  <a:pt x="2539007" y="3079862"/>
                </a:lnTo>
                <a:cubicBezTo>
                  <a:pt x="2539007" y="3220088"/>
                  <a:pt x="2425332" y="3333763"/>
                  <a:pt x="2285106" y="3333763"/>
                </a:cubicBezTo>
                <a:lnTo>
                  <a:pt x="253901" y="3333763"/>
                </a:lnTo>
                <a:cubicBezTo>
                  <a:pt x="113675" y="3333763"/>
                  <a:pt x="0" y="3220088"/>
                  <a:pt x="0" y="3079862"/>
                </a:cubicBezTo>
                <a:lnTo>
                  <a:pt x="0" y="253901"/>
                </a:lnTo>
                <a:close/>
              </a:path>
            </a:pathLst>
          </a:custGeom>
          <a:scene3d>
            <a:camera prst="orthographicFront"/>
            <a:lightRig rig="flat" dir="t"/>
          </a:scene3d>
          <a:sp3d prstMaterial="matte">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8097" tIns="118097" rIns="118097" bIns="118097" numCol="1" spcCol="1270" anchor="ctr" anchorCtr="0">
            <a:noAutofit/>
          </a:bodyPr>
          <a:lstStyle/>
          <a:p>
            <a:pPr defTabSz="933450">
              <a:lnSpc>
                <a:spcPct val="90000"/>
              </a:lnSpc>
              <a:spcBef>
                <a:spcPct val="0"/>
              </a:spcBef>
              <a:spcAft>
                <a:spcPct val="35000"/>
              </a:spcAft>
            </a:pPr>
            <a:r>
              <a:rPr lang="ja-JP" altLang="en-US" b="1" dirty="0">
                <a:solidFill>
                  <a:schemeClr val="accent1">
                    <a:lumMod val="50000"/>
                  </a:schemeClr>
                </a:solidFill>
              </a:rPr>
              <a:t>基金が助成・後援している公務災害防止研修である</a:t>
            </a:r>
            <a:r>
              <a:rPr lang="ja-JP" altLang="en-US" b="1" dirty="0">
                <a:solidFill>
                  <a:schemeClr val="accent1">
                    <a:lumMod val="50000"/>
                  </a:schemeClr>
                </a:solidFill>
                <a:effectLst>
                  <a:outerShdw blurRad="38100" dist="38100" dir="2700000" algn="tl">
                    <a:srgbClr val="000000">
                      <a:alpha val="43137"/>
                    </a:srgbClr>
                  </a:outerShdw>
                </a:effectLst>
              </a:rPr>
              <a:t>「健康づくりセミナー」</a:t>
            </a:r>
            <a:r>
              <a:rPr lang="ja-JP" altLang="en-US" b="1" dirty="0">
                <a:solidFill>
                  <a:schemeClr val="accent1">
                    <a:lumMod val="50000"/>
                  </a:schemeClr>
                </a:solidFill>
              </a:rPr>
              <a:t>では、脳血管疾患・虚血性心疾患の予防に関して、健康増進のための講義と運動実技の指導を</a:t>
            </a:r>
            <a:r>
              <a:rPr lang="ja-JP" altLang="en-US" b="1" dirty="0" smtClean="0">
                <a:solidFill>
                  <a:schemeClr val="accent1">
                    <a:lumMod val="50000"/>
                  </a:schemeClr>
                </a:solidFill>
              </a:rPr>
              <a:t>実施中</a:t>
            </a:r>
            <a:endParaRPr lang="ja-JP" altLang="en-US" b="1" dirty="0">
              <a:solidFill>
                <a:schemeClr val="accent1">
                  <a:lumMod val="50000"/>
                </a:schemeClr>
              </a:solidFill>
            </a:endParaRPr>
          </a:p>
        </p:txBody>
      </p:sp>
      <p:sp>
        <p:nvSpPr>
          <p:cNvPr id="9" name="フリーフォーム 8"/>
          <p:cNvSpPr/>
          <p:nvPr/>
        </p:nvSpPr>
        <p:spPr>
          <a:xfrm>
            <a:off x="5263843" y="820521"/>
            <a:ext cx="3268597" cy="2320448"/>
          </a:xfrm>
          <a:custGeom>
            <a:avLst/>
            <a:gdLst>
              <a:gd name="connsiteX0" fmla="*/ 0 w 2539007"/>
              <a:gd name="connsiteY0" fmla="*/ 253901 h 3333763"/>
              <a:gd name="connsiteX1" fmla="*/ 253901 w 2539007"/>
              <a:gd name="connsiteY1" fmla="*/ 0 h 3333763"/>
              <a:gd name="connsiteX2" fmla="*/ 2285106 w 2539007"/>
              <a:gd name="connsiteY2" fmla="*/ 0 h 3333763"/>
              <a:gd name="connsiteX3" fmla="*/ 2539007 w 2539007"/>
              <a:gd name="connsiteY3" fmla="*/ 253901 h 3333763"/>
              <a:gd name="connsiteX4" fmla="*/ 2539007 w 2539007"/>
              <a:gd name="connsiteY4" fmla="*/ 3079862 h 3333763"/>
              <a:gd name="connsiteX5" fmla="*/ 2285106 w 2539007"/>
              <a:gd name="connsiteY5" fmla="*/ 3333763 h 3333763"/>
              <a:gd name="connsiteX6" fmla="*/ 253901 w 2539007"/>
              <a:gd name="connsiteY6" fmla="*/ 3333763 h 3333763"/>
              <a:gd name="connsiteX7" fmla="*/ 0 w 2539007"/>
              <a:gd name="connsiteY7" fmla="*/ 3079862 h 3333763"/>
              <a:gd name="connsiteX8" fmla="*/ 0 w 2539007"/>
              <a:gd name="connsiteY8" fmla="*/ 253901 h 33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007" h="3333763">
                <a:moveTo>
                  <a:pt x="0" y="253901"/>
                </a:moveTo>
                <a:cubicBezTo>
                  <a:pt x="0" y="113675"/>
                  <a:pt x="113675" y="0"/>
                  <a:pt x="253901" y="0"/>
                </a:cubicBezTo>
                <a:lnTo>
                  <a:pt x="2285106" y="0"/>
                </a:lnTo>
                <a:cubicBezTo>
                  <a:pt x="2425332" y="0"/>
                  <a:pt x="2539007" y="113675"/>
                  <a:pt x="2539007" y="253901"/>
                </a:cubicBezTo>
                <a:lnTo>
                  <a:pt x="2539007" y="3079862"/>
                </a:lnTo>
                <a:cubicBezTo>
                  <a:pt x="2539007" y="3220088"/>
                  <a:pt x="2425332" y="3333763"/>
                  <a:pt x="2285106" y="3333763"/>
                </a:cubicBezTo>
                <a:lnTo>
                  <a:pt x="253901" y="3333763"/>
                </a:lnTo>
                <a:cubicBezTo>
                  <a:pt x="113675" y="3333763"/>
                  <a:pt x="0" y="3220088"/>
                  <a:pt x="0" y="3079862"/>
                </a:cubicBezTo>
                <a:lnTo>
                  <a:pt x="0" y="253901"/>
                </a:lnTo>
                <a:close/>
              </a:path>
            </a:pathLst>
          </a:custGeom>
          <a:scene3d>
            <a:camera prst="orthographicFront"/>
            <a:lightRig rig="flat" dir="t"/>
          </a:scene3d>
          <a:sp3d prstMaterial="matte">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8097" tIns="118097" rIns="118097" bIns="118097" numCol="1" spcCol="1270" anchor="ctr" anchorCtr="0">
            <a:noAutofit/>
          </a:bodyPr>
          <a:lstStyle/>
          <a:p>
            <a:pPr defTabSz="933450">
              <a:lnSpc>
                <a:spcPct val="90000"/>
              </a:lnSpc>
              <a:spcBef>
                <a:spcPct val="0"/>
              </a:spcBef>
              <a:spcAft>
                <a:spcPct val="35000"/>
              </a:spcAft>
            </a:pPr>
            <a:r>
              <a:rPr lang="ja-JP" altLang="en-US" b="1" dirty="0">
                <a:solidFill>
                  <a:srgbClr val="FF0000"/>
                </a:solidFill>
              </a:rPr>
              <a:t>知識啓発や運動指導以外の</a:t>
            </a:r>
            <a:r>
              <a:rPr lang="ja-JP" altLang="en-US" b="1" dirty="0">
                <a:solidFill>
                  <a:srgbClr val="FF0000"/>
                </a:solidFill>
                <a:effectLst>
                  <a:outerShdw blurRad="38100" dist="38100" dir="2700000" algn="tl">
                    <a:srgbClr val="000000">
                      <a:alpha val="43137"/>
                    </a:srgbClr>
                  </a:outerShdw>
                </a:effectLst>
              </a:rPr>
              <a:t>「食事」</a:t>
            </a:r>
            <a:r>
              <a:rPr lang="ja-JP" altLang="en-US" b="1" dirty="0">
                <a:solidFill>
                  <a:srgbClr val="FF0000"/>
                </a:solidFill>
              </a:rPr>
              <a:t>の面からの健康増進について、新たに検討</a:t>
            </a:r>
          </a:p>
        </p:txBody>
      </p:sp>
      <p:sp>
        <p:nvSpPr>
          <p:cNvPr id="10" name="テキスト ボックス 9"/>
          <p:cNvSpPr txBox="1"/>
          <p:nvPr/>
        </p:nvSpPr>
        <p:spPr>
          <a:xfrm>
            <a:off x="939789" y="4165270"/>
            <a:ext cx="7592651" cy="2059025"/>
          </a:xfrm>
          <a:prstGeom prst="rect">
            <a:avLst/>
          </a:prstGeom>
          <a:noFill/>
        </p:spPr>
        <p:txBody>
          <a:bodyPr wrap="square" rtlCol="0">
            <a:spAutoFit/>
          </a:bodyPr>
          <a:lstStyle/>
          <a:p>
            <a:pPr marL="228600" lvl="1" indent="-228600" defTabSz="889000">
              <a:lnSpc>
                <a:spcPct val="90000"/>
              </a:lnSpc>
              <a:spcBef>
                <a:spcPct val="0"/>
              </a:spcBef>
              <a:spcAft>
                <a:spcPct val="15000"/>
              </a:spcAft>
              <a:buChar char="••"/>
            </a:pPr>
            <a:r>
              <a:rPr lang="ja-JP" altLang="en-US" sz="2000" b="1" dirty="0">
                <a:solidFill>
                  <a:schemeClr val="accent1">
                    <a:lumMod val="50000"/>
                  </a:schemeClr>
                </a:solidFill>
              </a:rPr>
              <a:t>健康診断を受診し、腎臓などに疾病がないことを把握していること（</a:t>
            </a:r>
            <a:r>
              <a:rPr lang="ja-JP" altLang="en-US" sz="1600" b="1" dirty="0">
                <a:solidFill>
                  <a:schemeClr val="accent1">
                    <a:lumMod val="50000"/>
                  </a:schemeClr>
                </a:solidFill>
              </a:rPr>
              <a:t>例えば、腎臓に疾病があって健康増進の食事をすると、高カリウム血症などにより急に心臓が止まってしまう恐れもある。）</a:t>
            </a:r>
          </a:p>
          <a:p>
            <a:pPr marL="228600" lvl="1" indent="-228600" defTabSz="889000">
              <a:lnSpc>
                <a:spcPct val="90000"/>
              </a:lnSpc>
              <a:spcBef>
                <a:spcPct val="0"/>
              </a:spcBef>
              <a:spcAft>
                <a:spcPct val="15000"/>
              </a:spcAft>
              <a:buChar char="••"/>
            </a:pPr>
            <a:r>
              <a:rPr lang="ja-JP" altLang="en-US" sz="2000" b="1" dirty="0">
                <a:solidFill>
                  <a:schemeClr val="accent1">
                    <a:lumMod val="50000"/>
                  </a:schemeClr>
                </a:solidFill>
              </a:rPr>
              <a:t>疾病発症のリスク（高血圧症等）は食事などで改善することもあるが、全てが改善するとは</a:t>
            </a:r>
            <a:r>
              <a:rPr lang="ja-JP" altLang="en-US" sz="2000" b="1" dirty="0" smtClean="0">
                <a:solidFill>
                  <a:schemeClr val="accent1">
                    <a:lumMod val="50000"/>
                  </a:schemeClr>
                </a:solidFill>
              </a:rPr>
              <a:t>限らないこと（</a:t>
            </a:r>
            <a:r>
              <a:rPr lang="en-US" altLang="ja-JP" sz="2000" b="1" dirty="0">
                <a:solidFill>
                  <a:schemeClr val="accent1">
                    <a:lumMod val="50000"/>
                  </a:schemeClr>
                </a:solidFill>
              </a:rPr>
              <a:t>13p</a:t>
            </a:r>
            <a:r>
              <a:rPr lang="ja-JP" altLang="en-US" sz="2000" b="1" dirty="0">
                <a:solidFill>
                  <a:schemeClr val="accent1">
                    <a:lumMod val="50000"/>
                  </a:schemeClr>
                </a:solidFill>
              </a:rPr>
              <a:t>の事例を参照）</a:t>
            </a:r>
            <a:endParaRPr lang="en-US" altLang="ja-JP" sz="2000" b="1" dirty="0">
              <a:solidFill>
                <a:schemeClr val="accent1">
                  <a:lumMod val="50000"/>
                </a:schemeClr>
              </a:solidFill>
            </a:endParaRPr>
          </a:p>
          <a:p>
            <a:pPr marL="228600" lvl="1" indent="-228600" defTabSz="889000">
              <a:lnSpc>
                <a:spcPct val="90000"/>
              </a:lnSpc>
              <a:spcBef>
                <a:spcPct val="0"/>
              </a:spcBef>
              <a:spcAft>
                <a:spcPct val="15000"/>
              </a:spcAft>
              <a:buChar char="••"/>
            </a:pPr>
            <a:r>
              <a:rPr lang="ja-JP" altLang="en-US" sz="2000" b="1" dirty="0">
                <a:solidFill>
                  <a:schemeClr val="accent1">
                    <a:lumMod val="50000"/>
                  </a:schemeClr>
                </a:solidFill>
              </a:rPr>
              <a:t>改善が見られない症状があれば、速やかに医療機関に受診して投薬等の治療を受けること</a:t>
            </a:r>
          </a:p>
        </p:txBody>
      </p:sp>
      <p:sp>
        <p:nvSpPr>
          <p:cNvPr id="12" name="右矢印 11"/>
          <p:cNvSpPr/>
          <p:nvPr/>
        </p:nvSpPr>
        <p:spPr>
          <a:xfrm>
            <a:off x="4355976" y="1700808"/>
            <a:ext cx="792088" cy="720080"/>
          </a:xfrm>
          <a:prstGeom prst="rightArrow">
            <a:avLst/>
          </a:prstGeom>
          <a:solidFill>
            <a:schemeClr val="accent3">
              <a:lumMod val="20000"/>
              <a:lumOff val="80000"/>
            </a:schemeClr>
          </a:solidFill>
          <a:ln>
            <a:solidFill>
              <a:srgbClr val="00A24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b="1">
              <a:solidFill>
                <a:srgbClr val="00A249"/>
              </a:solidFill>
            </a:endParaRPr>
          </a:p>
        </p:txBody>
      </p:sp>
    </p:spTree>
    <p:extLst>
      <p:ext uri="{BB962C8B-B14F-4D97-AF65-F5344CB8AC3E}">
        <p14:creationId xmlns:p14="http://schemas.microsoft.com/office/powerpoint/2010/main" val="194773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wipe(left)">
                                      <p:cBhvr>
                                        <p:cTn id="40" dur="500"/>
                                        <p:tgtEl>
                                          <p:spTgt spid="1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wipe(left)">
                                      <p:cBhvr>
                                        <p:cTn id="4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P spid="7" grpId="0" animBg="1"/>
      <p:bldP spid="9" grpId="0" animBg="1"/>
      <p:bldP spid="10" grpId="0" uiExpand="1" build="p"/>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939789" y="223302"/>
            <a:ext cx="3056147" cy="47667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2"/>
                </a:solidFill>
              </a:rPr>
              <a:t>５</a:t>
            </a:r>
            <a:r>
              <a:rPr lang="ja-JP" altLang="en-US" sz="2400" dirty="0" smtClean="0">
                <a:solidFill>
                  <a:schemeClr val="accent2"/>
                </a:solidFill>
              </a:rPr>
              <a:t>　健康日本２１（１）</a:t>
            </a:r>
            <a:endParaRPr lang="ja-JP" altLang="en-US" sz="2400" dirty="0">
              <a:solidFill>
                <a:schemeClr val="accent2"/>
              </a:solidFill>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a:t>
            </a:fld>
            <a:endParaRPr kumimoji="1" lang="ja-JP" altLang="en-US" dirty="0"/>
          </a:p>
        </p:txBody>
      </p:sp>
      <p:sp>
        <p:nvSpPr>
          <p:cNvPr id="6" name="フリーフォーム 5"/>
          <p:cNvSpPr/>
          <p:nvPr/>
        </p:nvSpPr>
        <p:spPr>
          <a:xfrm>
            <a:off x="501129" y="2270430"/>
            <a:ext cx="8391351" cy="543956"/>
          </a:xfrm>
          <a:custGeom>
            <a:avLst/>
            <a:gdLst>
              <a:gd name="connsiteX0" fmla="*/ 0 w 7963641"/>
              <a:gd name="connsiteY0" fmla="*/ 54396 h 543956"/>
              <a:gd name="connsiteX1" fmla="*/ 54396 w 7963641"/>
              <a:gd name="connsiteY1" fmla="*/ 0 h 543956"/>
              <a:gd name="connsiteX2" fmla="*/ 7909245 w 7963641"/>
              <a:gd name="connsiteY2" fmla="*/ 0 h 543956"/>
              <a:gd name="connsiteX3" fmla="*/ 7963641 w 7963641"/>
              <a:gd name="connsiteY3" fmla="*/ 54396 h 543956"/>
              <a:gd name="connsiteX4" fmla="*/ 7963641 w 7963641"/>
              <a:gd name="connsiteY4" fmla="*/ 489560 h 543956"/>
              <a:gd name="connsiteX5" fmla="*/ 7909245 w 7963641"/>
              <a:gd name="connsiteY5" fmla="*/ 543956 h 543956"/>
              <a:gd name="connsiteX6" fmla="*/ 54396 w 7963641"/>
              <a:gd name="connsiteY6" fmla="*/ 543956 h 543956"/>
              <a:gd name="connsiteX7" fmla="*/ 0 w 7963641"/>
              <a:gd name="connsiteY7" fmla="*/ 489560 h 543956"/>
              <a:gd name="connsiteX8" fmla="*/ 0 w 7963641"/>
              <a:gd name="connsiteY8" fmla="*/ 54396 h 5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641" h="543956">
                <a:moveTo>
                  <a:pt x="0" y="54396"/>
                </a:moveTo>
                <a:cubicBezTo>
                  <a:pt x="0" y="24354"/>
                  <a:pt x="24354" y="0"/>
                  <a:pt x="54396" y="0"/>
                </a:cubicBezTo>
                <a:lnTo>
                  <a:pt x="7909245" y="0"/>
                </a:lnTo>
                <a:cubicBezTo>
                  <a:pt x="7939287" y="0"/>
                  <a:pt x="7963641" y="24354"/>
                  <a:pt x="7963641" y="54396"/>
                </a:cubicBezTo>
                <a:lnTo>
                  <a:pt x="7963641" y="489560"/>
                </a:lnTo>
                <a:cubicBezTo>
                  <a:pt x="7963641" y="519602"/>
                  <a:pt x="7939287" y="543956"/>
                  <a:pt x="7909245" y="543956"/>
                </a:cubicBezTo>
                <a:lnTo>
                  <a:pt x="54396" y="543956"/>
                </a:lnTo>
                <a:cubicBezTo>
                  <a:pt x="24354" y="543956"/>
                  <a:pt x="0" y="519602"/>
                  <a:pt x="0" y="489560"/>
                </a:cubicBezTo>
                <a:lnTo>
                  <a:pt x="0" y="54396"/>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lvl="0" algn="l" defTabSz="755650">
              <a:lnSpc>
                <a:spcPct val="90000"/>
              </a:lnSpc>
              <a:spcBef>
                <a:spcPct val="0"/>
              </a:spcBef>
              <a:spcAft>
                <a:spcPct val="35000"/>
              </a:spcAft>
            </a:pPr>
            <a:r>
              <a:rPr kumimoji="1" lang="ja-JP" altLang="en-US" sz="1700" kern="1200" dirty="0" smtClean="0">
                <a:solidFill>
                  <a:schemeClr val="accent1">
                    <a:lumMod val="50000"/>
                  </a:schemeClr>
                </a:solidFill>
              </a:rPr>
              <a:t>①健康寿命の延伸と健康格差の縮小</a:t>
            </a:r>
            <a:endParaRPr kumimoji="1" lang="ja-JP" altLang="en-US" sz="1700" kern="1200" dirty="0">
              <a:solidFill>
                <a:schemeClr val="accent1">
                  <a:lumMod val="50000"/>
                </a:schemeClr>
              </a:solidFill>
            </a:endParaRPr>
          </a:p>
        </p:txBody>
      </p:sp>
      <p:sp>
        <p:nvSpPr>
          <p:cNvPr id="8" name="フリーフォーム 7"/>
          <p:cNvSpPr/>
          <p:nvPr/>
        </p:nvSpPr>
        <p:spPr>
          <a:xfrm>
            <a:off x="501129" y="2898073"/>
            <a:ext cx="8391351" cy="1162511"/>
          </a:xfrm>
          <a:custGeom>
            <a:avLst/>
            <a:gdLst>
              <a:gd name="connsiteX0" fmla="*/ 0 w 7963641"/>
              <a:gd name="connsiteY0" fmla="*/ 116251 h 1162511"/>
              <a:gd name="connsiteX1" fmla="*/ 116251 w 7963641"/>
              <a:gd name="connsiteY1" fmla="*/ 0 h 1162511"/>
              <a:gd name="connsiteX2" fmla="*/ 7847390 w 7963641"/>
              <a:gd name="connsiteY2" fmla="*/ 0 h 1162511"/>
              <a:gd name="connsiteX3" fmla="*/ 7963641 w 7963641"/>
              <a:gd name="connsiteY3" fmla="*/ 116251 h 1162511"/>
              <a:gd name="connsiteX4" fmla="*/ 7963641 w 7963641"/>
              <a:gd name="connsiteY4" fmla="*/ 1046260 h 1162511"/>
              <a:gd name="connsiteX5" fmla="*/ 7847390 w 7963641"/>
              <a:gd name="connsiteY5" fmla="*/ 1162511 h 1162511"/>
              <a:gd name="connsiteX6" fmla="*/ 116251 w 7963641"/>
              <a:gd name="connsiteY6" fmla="*/ 1162511 h 1162511"/>
              <a:gd name="connsiteX7" fmla="*/ 0 w 7963641"/>
              <a:gd name="connsiteY7" fmla="*/ 1046260 h 1162511"/>
              <a:gd name="connsiteX8" fmla="*/ 0 w 7963641"/>
              <a:gd name="connsiteY8" fmla="*/ 116251 h 116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641" h="1162511">
                <a:moveTo>
                  <a:pt x="0" y="116251"/>
                </a:moveTo>
                <a:cubicBezTo>
                  <a:pt x="0" y="52047"/>
                  <a:pt x="52047" y="0"/>
                  <a:pt x="116251" y="0"/>
                </a:cubicBezTo>
                <a:lnTo>
                  <a:pt x="7847390" y="0"/>
                </a:lnTo>
                <a:cubicBezTo>
                  <a:pt x="7911594" y="0"/>
                  <a:pt x="7963641" y="52047"/>
                  <a:pt x="7963641" y="116251"/>
                </a:cubicBezTo>
                <a:lnTo>
                  <a:pt x="7963641" y="1046260"/>
                </a:lnTo>
                <a:cubicBezTo>
                  <a:pt x="7963641" y="1110464"/>
                  <a:pt x="7911594" y="1162511"/>
                  <a:pt x="7847390" y="1162511"/>
                </a:cubicBezTo>
                <a:lnTo>
                  <a:pt x="116251" y="1162511"/>
                </a:lnTo>
                <a:cubicBezTo>
                  <a:pt x="52047" y="1162511"/>
                  <a:pt x="0" y="1110464"/>
                  <a:pt x="0" y="1046260"/>
                </a:cubicBezTo>
                <a:lnTo>
                  <a:pt x="0" y="116251"/>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77229" tIns="66434" rIns="77229" bIns="66434" numCol="1" spcCol="1270" anchor="ctr" anchorCtr="0">
            <a:noAutofit/>
          </a:bodyPr>
          <a:lstStyle/>
          <a:p>
            <a:pPr lvl="0" algn="l" defTabSz="755650">
              <a:lnSpc>
                <a:spcPct val="90000"/>
              </a:lnSpc>
              <a:spcBef>
                <a:spcPct val="0"/>
              </a:spcBef>
              <a:spcAft>
                <a:spcPct val="35000"/>
              </a:spcAft>
            </a:pPr>
            <a:r>
              <a:rPr lang="ja-JP" altLang="en-US" sz="1700" kern="1200" dirty="0" smtClean="0">
                <a:solidFill>
                  <a:schemeClr val="accent1">
                    <a:lumMod val="50000"/>
                  </a:schemeClr>
                </a:solidFill>
                <a:latin typeface="+mn-ea"/>
              </a:rPr>
              <a:t>②主要な生活習慣病の発症予防と重症化予防の徹底（食生活の改善及び運動習慣の　</a:t>
            </a:r>
            <a:endParaRPr lang="en-US" altLang="ja-JP" sz="1700" kern="1200" dirty="0" smtClean="0">
              <a:solidFill>
                <a:schemeClr val="accent1">
                  <a:lumMod val="50000"/>
                </a:schemeClr>
              </a:solidFill>
              <a:latin typeface="+mn-ea"/>
            </a:endParaRPr>
          </a:p>
          <a:p>
            <a:pPr lvl="0" algn="l" defTabSz="755650">
              <a:lnSpc>
                <a:spcPct val="90000"/>
              </a:lnSpc>
              <a:spcBef>
                <a:spcPct val="0"/>
              </a:spcBef>
              <a:spcAft>
                <a:spcPct val="35000"/>
              </a:spcAft>
            </a:pPr>
            <a:r>
              <a:rPr lang="ja-JP" altLang="en-US" sz="1700" dirty="0">
                <a:solidFill>
                  <a:schemeClr val="accent1">
                    <a:lumMod val="50000"/>
                  </a:schemeClr>
                </a:solidFill>
                <a:latin typeface="+mn-ea"/>
              </a:rPr>
              <a:t>　</a:t>
            </a:r>
            <a:r>
              <a:rPr lang="ja-JP" altLang="en-US" sz="1700" dirty="0" smtClean="0">
                <a:solidFill>
                  <a:schemeClr val="accent1">
                    <a:lumMod val="50000"/>
                  </a:schemeClr>
                </a:solidFill>
                <a:latin typeface="+mn-ea"/>
              </a:rPr>
              <a:t> </a:t>
            </a:r>
            <a:r>
              <a:rPr lang="ja-JP" altLang="en-US" sz="1700" kern="1200" dirty="0" smtClean="0">
                <a:solidFill>
                  <a:schemeClr val="accent1">
                    <a:lumMod val="50000"/>
                  </a:schemeClr>
                </a:solidFill>
                <a:latin typeface="+mn-ea"/>
              </a:rPr>
              <a:t>定着など一次予防と発症後の重症　化予防に重点を置いた生活習慣病対策を推進する</a:t>
            </a:r>
            <a:endParaRPr lang="en-US" altLang="ja-JP" sz="1700" kern="1200" dirty="0" smtClean="0">
              <a:solidFill>
                <a:schemeClr val="accent1">
                  <a:lumMod val="50000"/>
                </a:schemeClr>
              </a:solidFill>
              <a:latin typeface="+mn-ea"/>
            </a:endParaRPr>
          </a:p>
          <a:p>
            <a:pPr lvl="0" algn="l" defTabSz="755650">
              <a:lnSpc>
                <a:spcPct val="90000"/>
              </a:lnSpc>
              <a:spcBef>
                <a:spcPct val="0"/>
              </a:spcBef>
              <a:spcAft>
                <a:spcPct val="35000"/>
              </a:spcAft>
            </a:pPr>
            <a:r>
              <a:rPr lang="en-US" altLang="ja-JP" sz="1700" dirty="0">
                <a:solidFill>
                  <a:schemeClr val="accent1">
                    <a:lumMod val="50000"/>
                  </a:schemeClr>
                </a:solidFill>
                <a:latin typeface="+mn-ea"/>
              </a:rPr>
              <a:t> </a:t>
            </a:r>
            <a:r>
              <a:rPr lang="en-US" altLang="ja-JP" sz="1700" dirty="0" smtClean="0">
                <a:solidFill>
                  <a:schemeClr val="accent1">
                    <a:lumMod val="50000"/>
                  </a:schemeClr>
                </a:solidFill>
                <a:latin typeface="+mn-ea"/>
              </a:rPr>
              <a:t>  </a:t>
            </a:r>
            <a:r>
              <a:rPr lang="ja-JP" altLang="en-US" sz="1700" kern="1200" dirty="0" smtClean="0">
                <a:solidFill>
                  <a:schemeClr val="accent1">
                    <a:lumMod val="50000"/>
                  </a:schemeClr>
                </a:solidFill>
                <a:latin typeface="+mn-ea"/>
              </a:rPr>
              <a:t>もので、がん、循 環器疾患、糖尿病・慢性閉塞性肺疾患（ＣＯＰＤ）の予防が主な目的）</a:t>
            </a:r>
            <a:endParaRPr kumimoji="1" lang="ja-JP" altLang="en-US" sz="1700" kern="1200" dirty="0">
              <a:solidFill>
                <a:schemeClr val="accent1">
                  <a:lumMod val="50000"/>
                </a:schemeClr>
              </a:solidFill>
            </a:endParaRPr>
          </a:p>
        </p:txBody>
      </p:sp>
      <p:sp>
        <p:nvSpPr>
          <p:cNvPr id="9" name="フリーフォーム 8"/>
          <p:cNvSpPr/>
          <p:nvPr/>
        </p:nvSpPr>
        <p:spPr>
          <a:xfrm>
            <a:off x="501129" y="4144270"/>
            <a:ext cx="8391351" cy="543956"/>
          </a:xfrm>
          <a:custGeom>
            <a:avLst/>
            <a:gdLst>
              <a:gd name="connsiteX0" fmla="*/ 0 w 7963641"/>
              <a:gd name="connsiteY0" fmla="*/ 54396 h 543956"/>
              <a:gd name="connsiteX1" fmla="*/ 54396 w 7963641"/>
              <a:gd name="connsiteY1" fmla="*/ 0 h 543956"/>
              <a:gd name="connsiteX2" fmla="*/ 7909245 w 7963641"/>
              <a:gd name="connsiteY2" fmla="*/ 0 h 543956"/>
              <a:gd name="connsiteX3" fmla="*/ 7963641 w 7963641"/>
              <a:gd name="connsiteY3" fmla="*/ 54396 h 543956"/>
              <a:gd name="connsiteX4" fmla="*/ 7963641 w 7963641"/>
              <a:gd name="connsiteY4" fmla="*/ 489560 h 543956"/>
              <a:gd name="connsiteX5" fmla="*/ 7909245 w 7963641"/>
              <a:gd name="connsiteY5" fmla="*/ 543956 h 543956"/>
              <a:gd name="connsiteX6" fmla="*/ 54396 w 7963641"/>
              <a:gd name="connsiteY6" fmla="*/ 543956 h 543956"/>
              <a:gd name="connsiteX7" fmla="*/ 0 w 7963641"/>
              <a:gd name="connsiteY7" fmla="*/ 489560 h 543956"/>
              <a:gd name="connsiteX8" fmla="*/ 0 w 7963641"/>
              <a:gd name="connsiteY8" fmla="*/ 54396 h 5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641" h="543956">
                <a:moveTo>
                  <a:pt x="0" y="54396"/>
                </a:moveTo>
                <a:cubicBezTo>
                  <a:pt x="0" y="24354"/>
                  <a:pt x="24354" y="0"/>
                  <a:pt x="54396" y="0"/>
                </a:cubicBezTo>
                <a:lnTo>
                  <a:pt x="7909245" y="0"/>
                </a:lnTo>
                <a:cubicBezTo>
                  <a:pt x="7939287" y="0"/>
                  <a:pt x="7963641" y="24354"/>
                  <a:pt x="7963641" y="54396"/>
                </a:cubicBezTo>
                <a:lnTo>
                  <a:pt x="7963641" y="489560"/>
                </a:lnTo>
                <a:cubicBezTo>
                  <a:pt x="7963641" y="519602"/>
                  <a:pt x="7939287" y="543956"/>
                  <a:pt x="7909245" y="543956"/>
                </a:cubicBezTo>
                <a:lnTo>
                  <a:pt x="54396" y="543956"/>
                </a:lnTo>
                <a:cubicBezTo>
                  <a:pt x="24354" y="543956"/>
                  <a:pt x="0" y="519602"/>
                  <a:pt x="0" y="489560"/>
                </a:cubicBezTo>
                <a:lnTo>
                  <a:pt x="0" y="54396"/>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lvl="0" algn="l" defTabSz="755650">
              <a:lnSpc>
                <a:spcPct val="90000"/>
              </a:lnSpc>
              <a:spcBef>
                <a:spcPct val="0"/>
              </a:spcBef>
              <a:spcAft>
                <a:spcPct val="35000"/>
              </a:spcAft>
            </a:pPr>
            <a:r>
              <a:rPr lang="ja-JP" altLang="en-US" sz="1700" kern="1200" dirty="0" smtClean="0">
                <a:solidFill>
                  <a:schemeClr val="accent1">
                    <a:lumMod val="50000"/>
                  </a:schemeClr>
                </a:solidFill>
              </a:rPr>
              <a:t>③社会生活を営むために機能の維持・向上</a:t>
            </a:r>
            <a:endParaRPr kumimoji="1" lang="ja-JP" altLang="en-US" sz="1700" kern="1200" dirty="0">
              <a:solidFill>
                <a:schemeClr val="accent1">
                  <a:lumMod val="50000"/>
                </a:schemeClr>
              </a:solidFill>
            </a:endParaRPr>
          </a:p>
        </p:txBody>
      </p:sp>
      <p:sp>
        <p:nvSpPr>
          <p:cNvPr id="10" name="フリーフォーム 9"/>
          <p:cNvSpPr/>
          <p:nvPr/>
        </p:nvSpPr>
        <p:spPr>
          <a:xfrm>
            <a:off x="501129" y="4771912"/>
            <a:ext cx="8391351" cy="543956"/>
          </a:xfrm>
          <a:custGeom>
            <a:avLst/>
            <a:gdLst>
              <a:gd name="connsiteX0" fmla="*/ 0 w 7963641"/>
              <a:gd name="connsiteY0" fmla="*/ 54396 h 543956"/>
              <a:gd name="connsiteX1" fmla="*/ 54396 w 7963641"/>
              <a:gd name="connsiteY1" fmla="*/ 0 h 543956"/>
              <a:gd name="connsiteX2" fmla="*/ 7909245 w 7963641"/>
              <a:gd name="connsiteY2" fmla="*/ 0 h 543956"/>
              <a:gd name="connsiteX3" fmla="*/ 7963641 w 7963641"/>
              <a:gd name="connsiteY3" fmla="*/ 54396 h 543956"/>
              <a:gd name="connsiteX4" fmla="*/ 7963641 w 7963641"/>
              <a:gd name="connsiteY4" fmla="*/ 489560 h 543956"/>
              <a:gd name="connsiteX5" fmla="*/ 7909245 w 7963641"/>
              <a:gd name="connsiteY5" fmla="*/ 543956 h 543956"/>
              <a:gd name="connsiteX6" fmla="*/ 54396 w 7963641"/>
              <a:gd name="connsiteY6" fmla="*/ 543956 h 543956"/>
              <a:gd name="connsiteX7" fmla="*/ 0 w 7963641"/>
              <a:gd name="connsiteY7" fmla="*/ 489560 h 543956"/>
              <a:gd name="connsiteX8" fmla="*/ 0 w 7963641"/>
              <a:gd name="connsiteY8" fmla="*/ 54396 h 5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641" h="543956">
                <a:moveTo>
                  <a:pt x="0" y="54396"/>
                </a:moveTo>
                <a:cubicBezTo>
                  <a:pt x="0" y="24354"/>
                  <a:pt x="24354" y="0"/>
                  <a:pt x="54396" y="0"/>
                </a:cubicBezTo>
                <a:lnTo>
                  <a:pt x="7909245" y="0"/>
                </a:lnTo>
                <a:cubicBezTo>
                  <a:pt x="7939287" y="0"/>
                  <a:pt x="7963641" y="24354"/>
                  <a:pt x="7963641" y="54396"/>
                </a:cubicBezTo>
                <a:lnTo>
                  <a:pt x="7963641" y="489560"/>
                </a:lnTo>
                <a:cubicBezTo>
                  <a:pt x="7963641" y="519602"/>
                  <a:pt x="7939287" y="543956"/>
                  <a:pt x="7909245" y="543956"/>
                </a:cubicBezTo>
                <a:lnTo>
                  <a:pt x="54396" y="543956"/>
                </a:lnTo>
                <a:cubicBezTo>
                  <a:pt x="24354" y="543956"/>
                  <a:pt x="0" y="519602"/>
                  <a:pt x="0" y="489560"/>
                </a:cubicBezTo>
                <a:lnTo>
                  <a:pt x="0" y="54396"/>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lvl="0" algn="l" defTabSz="755650">
              <a:lnSpc>
                <a:spcPct val="90000"/>
              </a:lnSpc>
              <a:spcBef>
                <a:spcPct val="0"/>
              </a:spcBef>
              <a:spcAft>
                <a:spcPct val="35000"/>
              </a:spcAft>
            </a:pPr>
            <a:r>
              <a:rPr lang="ja-JP" altLang="en-US" sz="1700" kern="1200" dirty="0" smtClean="0">
                <a:solidFill>
                  <a:schemeClr val="accent1">
                    <a:lumMod val="50000"/>
                  </a:schemeClr>
                </a:solidFill>
              </a:rPr>
              <a:t>④健康を支え、守るための社会環境の整備</a:t>
            </a:r>
            <a:endParaRPr kumimoji="1" lang="ja-JP" altLang="en-US" sz="1700" kern="1200" dirty="0">
              <a:solidFill>
                <a:schemeClr val="accent1">
                  <a:lumMod val="50000"/>
                </a:schemeClr>
              </a:solidFill>
            </a:endParaRPr>
          </a:p>
        </p:txBody>
      </p:sp>
      <p:sp>
        <p:nvSpPr>
          <p:cNvPr id="11" name="フリーフォーム 10"/>
          <p:cNvSpPr/>
          <p:nvPr/>
        </p:nvSpPr>
        <p:spPr>
          <a:xfrm>
            <a:off x="501129" y="5399554"/>
            <a:ext cx="8391351" cy="543956"/>
          </a:xfrm>
          <a:custGeom>
            <a:avLst/>
            <a:gdLst>
              <a:gd name="connsiteX0" fmla="*/ 0 w 7963641"/>
              <a:gd name="connsiteY0" fmla="*/ 54396 h 543956"/>
              <a:gd name="connsiteX1" fmla="*/ 54396 w 7963641"/>
              <a:gd name="connsiteY1" fmla="*/ 0 h 543956"/>
              <a:gd name="connsiteX2" fmla="*/ 7909245 w 7963641"/>
              <a:gd name="connsiteY2" fmla="*/ 0 h 543956"/>
              <a:gd name="connsiteX3" fmla="*/ 7963641 w 7963641"/>
              <a:gd name="connsiteY3" fmla="*/ 54396 h 543956"/>
              <a:gd name="connsiteX4" fmla="*/ 7963641 w 7963641"/>
              <a:gd name="connsiteY4" fmla="*/ 489560 h 543956"/>
              <a:gd name="connsiteX5" fmla="*/ 7909245 w 7963641"/>
              <a:gd name="connsiteY5" fmla="*/ 543956 h 543956"/>
              <a:gd name="connsiteX6" fmla="*/ 54396 w 7963641"/>
              <a:gd name="connsiteY6" fmla="*/ 543956 h 543956"/>
              <a:gd name="connsiteX7" fmla="*/ 0 w 7963641"/>
              <a:gd name="connsiteY7" fmla="*/ 489560 h 543956"/>
              <a:gd name="connsiteX8" fmla="*/ 0 w 7963641"/>
              <a:gd name="connsiteY8" fmla="*/ 54396 h 5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641" h="543956">
                <a:moveTo>
                  <a:pt x="0" y="54396"/>
                </a:moveTo>
                <a:cubicBezTo>
                  <a:pt x="0" y="24354"/>
                  <a:pt x="24354" y="0"/>
                  <a:pt x="54396" y="0"/>
                </a:cubicBezTo>
                <a:lnTo>
                  <a:pt x="7909245" y="0"/>
                </a:lnTo>
                <a:cubicBezTo>
                  <a:pt x="7939287" y="0"/>
                  <a:pt x="7963641" y="24354"/>
                  <a:pt x="7963641" y="54396"/>
                </a:cubicBezTo>
                <a:lnTo>
                  <a:pt x="7963641" y="489560"/>
                </a:lnTo>
                <a:cubicBezTo>
                  <a:pt x="7963641" y="519602"/>
                  <a:pt x="7939287" y="543956"/>
                  <a:pt x="7909245" y="543956"/>
                </a:cubicBezTo>
                <a:lnTo>
                  <a:pt x="54396" y="543956"/>
                </a:lnTo>
                <a:cubicBezTo>
                  <a:pt x="24354" y="543956"/>
                  <a:pt x="0" y="519602"/>
                  <a:pt x="0" y="489560"/>
                </a:cubicBezTo>
                <a:lnTo>
                  <a:pt x="0" y="54396"/>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lvl="0" algn="l" defTabSz="755650">
              <a:lnSpc>
                <a:spcPct val="90000"/>
              </a:lnSpc>
              <a:spcBef>
                <a:spcPct val="0"/>
              </a:spcBef>
              <a:spcAft>
                <a:spcPct val="35000"/>
              </a:spcAft>
            </a:pPr>
            <a:r>
              <a:rPr lang="ja-JP" altLang="en-US" sz="1700" kern="1200" dirty="0" smtClean="0">
                <a:solidFill>
                  <a:schemeClr val="accent1">
                    <a:lumMod val="50000"/>
                  </a:schemeClr>
                </a:solidFill>
              </a:rPr>
              <a:t>⑤生活習慣及び社会環境の改善</a:t>
            </a:r>
            <a:endParaRPr kumimoji="1" lang="ja-JP" altLang="en-US" sz="1700" kern="1200" dirty="0">
              <a:solidFill>
                <a:schemeClr val="accent1">
                  <a:lumMod val="50000"/>
                </a:schemeClr>
              </a:solidFill>
            </a:endParaRPr>
          </a:p>
        </p:txBody>
      </p:sp>
      <p:sp>
        <p:nvSpPr>
          <p:cNvPr id="7" name="テキスト ボックス 6"/>
          <p:cNvSpPr txBox="1"/>
          <p:nvPr/>
        </p:nvSpPr>
        <p:spPr>
          <a:xfrm>
            <a:off x="539552" y="6131699"/>
            <a:ext cx="8928992" cy="307777"/>
          </a:xfrm>
          <a:prstGeom prst="rect">
            <a:avLst/>
          </a:prstGeom>
          <a:noFill/>
        </p:spPr>
        <p:txBody>
          <a:bodyPr wrap="square" rtlCol="0">
            <a:spAutoFit/>
          </a:bodyPr>
          <a:lstStyle/>
          <a:p>
            <a:r>
              <a:rPr lang="en-US" altLang="ja-JP" sz="1400" b="1" dirty="0" smtClean="0">
                <a:latin typeface="+mj-ea"/>
                <a:ea typeface="+mj-ea"/>
              </a:rPr>
              <a:t>※</a:t>
            </a:r>
            <a:r>
              <a:rPr lang="ja-JP" altLang="en-US" sz="1400" b="1" dirty="0" smtClean="0">
                <a:latin typeface="+mj-ea"/>
                <a:ea typeface="+mj-ea"/>
              </a:rPr>
              <a:t>健康寿命とは、平均</a:t>
            </a:r>
            <a:r>
              <a:rPr lang="ja-JP" altLang="en-US" sz="1400" b="1" dirty="0">
                <a:latin typeface="+mj-ea"/>
                <a:ea typeface="+mj-ea"/>
              </a:rPr>
              <a:t>寿命のうち、健康で活動的に暮らせる期間。</a:t>
            </a:r>
            <a:r>
              <a:rPr lang="en-US" altLang="ja-JP" sz="1400" b="1" dirty="0">
                <a:latin typeface="+mj-ea"/>
                <a:ea typeface="+mj-ea"/>
              </a:rPr>
              <a:t>WHO</a:t>
            </a:r>
            <a:r>
              <a:rPr lang="ja-JP" altLang="en-US" sz="1400" b="1" dirty="0">
                <a:latin typeface="+mj-ea"/>
                <a:ea typeface="+mj-ea"/>
              </a:rPr>
              <a:t>（世界保健機関）が提唱した</a:t>
            </a:r>
            <a:r>
              <a:rPr lang="ja-JP" altLang="en-US" sz="1400" b="1" dirty="0" smtClean="0">
                <a:latin typeface="+mj-ea"/>
                <a:ea typeface="+mj-ea"/>
              </a:rPr>
              <a:t>指標</a:t>
            </a:r>
            <a:endParaRPr lang="ja-JP" altLang="en-US" sz="1400" dirty="0">
              <a:effectLst/>
              <a:latin typeface="Arial"/>
            </a:endParaRPr>
          </a:p>
        </p:txBody>
      </p:sp>
      <p:sp>
        <p:nvSpPr>
          <p:cNvPr id="12" name="テキスト ボックス 11"/>
          <p:cNvSpPr txBox="1"/>
          <p:nvPr/>
        </p:nvSpPr>
        <p:spPr>
          <a:xfrm>
            <a:off x="481334" y="956250"/>
            <a:ext cx="8003232" cy="1089529"/>
          </a:xfrm>
          <a:prstGeom prst="rect">
            <a:avLst/>
          </a:prstGeom>
          <a:noFill/>
        </p:spPr>
        <p:txBody>
          <a:bodyPr wrap="square" rtlCol="0">
            <a:spAutoFit/>
          </a:bodyPr>
          <a:lstStyle/>
          <a:p>
            <a:pPr lvl="0" defTabSz="800100">
              <a:lnSpc>
                <a:spcPct val="90000"/>
              </a:lnSpc>
              <a:spcBef>
                <a:spcPct val="0"/>
              </a:spcBef>
              <a:spcAft>
                <a:spcPct val="35000"/>
              </a:spcAft>
            </a:pPr>
            <a:r>
              <a:rPr lang="ja-JP" altLang="en-US" b="1" dirty="0">
                <a:latin typeface="+mn-ea"/>
              </a:rPr>
              <a:t>厚生労働省・各都道府県・各市町村は「健康日本</a:t>
            </a:r>
            <a:r>
              <a:rPr lang="en-US" altLang="ja-JP" b="1" dirty="0">
                <a:latin typeface="+mn-ea"/>
              </a:rPr>
              <a:t>21</a:t>
            </a:r>
            <a:r>
              <a:rPr lang="ja-JP" altLang="en-US" b="1" dirty="0">
                <a:latin typeface="+mn-ea"/>
              </a:rPr>
              <a:t>（第</a:t>
            </a:r>
            <a:r>
              <a:rPr lang="en-US" altLang="ja-JP" b="1" dirty="0">
                <a:latin typeface="+mn-ea"/>
              </a:rPr>
              <a:t>2</a:t>
            </a:r>
            <a:r>
              <a:rPr lang="ja-JP" altLang="en-US" b="1" dirty="0">
                <a:latin typeface="+mn-ea"/>
              </a:rPr>
              <a:t>次）」に取り組んで</a:t>
            </a:r>
            <a:r>
              <a:rPr lang="ja-JP" altLang="en-US" b="1" dirty="0" smtClean="0">
                <a:latin typeface="+mn-ea"/>
              </a:rPr>
              <a:t>います。</a:t>
            </a:r>
            <a:r>
              <a:rPr lang="en-US" altLang="ja-JP" b="1" dirty="0">
                <a:latin typeface="+mn-ea"/>
              </a:rPr>
              <a:t/>
            </a:r>
            <a:br>
              <a:rPr lang="en-US" altLang="ja-JP" b="1" dirty="0">
                <a:latin typeface="+mn-ea"/>
              </a:rPr>
            </a:br>
            <a:r>
              <a:rPr lang="ja-JP" altLang="en-US" b="1" dirty="0">
                <a:latin typeface="+mn-ea"/>
              </a:rPr>
              <a:t>この取組は、「病気や障害による社会的な負担を減らし、国民の健康寿命</a:t>
            </a:r>
            <a:r>
              <a:rPr lang="ja-JP" altLang="en-US" b="1" dirty="0" smtClean="0">
                <a:latin typeface="+mn-ea"/>
              </a:rPr>
              <a:t>を延伸</a:t>
            </a:r>
            <a:r>
              <a:rPr lang="ja-JP" altLang="en-US" b="1" dirty="0">
                <a:latin typeface="+mn-ea"/>
              </a:rPr>
              <a:t>して、活力ある持続可能な社会を築く目的で、国民一人ひとりが健康</a:t>
            </a:r>
            <a:r>
              <a:rPr lang="ja-JP" altLang="en-US" b="1" dirty="0" smtClean="0">
                <a:latin typeface="+mn-ea"/>
              </a:rPr>
              <a:t>を実現する</a:t>
            </a:r>
            <a:r>
              <a:rPr lang="ja-JP" altLang="en-US" b="1" dirty="0">
                <a:latin typeface="+mn-ea"/>
              </a:rPr>
              <a:t>ためのガイドライン」と</a:t>
            </a:r>
            <a:r>
              <a:rPr lang="ja-JP" altLang="en-US" b="1" dirty="0" smtClean="0">
                <a:latin typeface="+mn-ea"/>
              </a:rPr>
              <a:t>されていま</a:t>
            </a:r>
            <a:r>
              <a:rPr lang="ja-JP" altLang="en-US" b="1" dirty="0">
                <a:latin typeface="+mn-ea"/>
              </a:rPr>
              <a:t>す</a:t>
            </a:r>
            <a:r>
              <a:rPr lang="ja-JP" altLang="en-US" b="1" dirty="0" smtClean="0">
                <a:latin typeface="+mn-ea"/>
              </a:rPr>
              <a:t>。</a:t>
            </a:r>
            <a:r>
              <a:rPr lang="ja-JP" altLang="en-US" b="1" dirty="0">
                <a:latin typeface="+mn-ea"/>
              </a:rPr>
              <a:t>主な方向性は、次の５つとされて</a:t>
            </a:r>
            <a:r>
              <a:rPr lang="ja-JP" altLang="en-US" b="1" dirty="0" smtClean="0">
                <a:latin typeface="+mn-ea"/>
              </a:rPr>
              <a:t>います</a:t>
            </a:r>
            <a:r>
              <a:rPr lang="ja-JP" altLang="en-US" dirty="0" smtClean="0">
                <a:latin typeface="+mn-ea"/>
              </a:rPr>
              <a:t>。</a:t>
            </a:r>
            <a:endParaRPr lang="ja-JP" altLang="en-US" dirty="0"/>
          </a:p>
        </p:txBody>
      </p:sp>
    </p:spTree>
    <p:extLst>
      <p:ext uri="{BB962C8B-B14F-4D97-AF65-F5344CB8AC3E}">
        <p14:creationId xmlns:p14="http://schemas.microsoft.com/office/powerpoint/2010/main" val="4216324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8" grpId="0" animBg="1"/>
      <p:bldP spid="9" grpId="0" animBg="1"/>
      <p:bldP spid="10" grpId="0" animBg="1"/>
      <p:bldP spid="11" grpId="0" animBg="1"/>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939789" y="223302"/>
            <a:ext cx="3056147" cy="476672"/>
          </a:xfrm>
          <a:prstGeom prst="roundRect">
            <a:avLst/>
          </a:prstGeom>
          <a:solidFill>
            <a:schemeClr val="accent2">
              <a:lumMod val="40000"/>
              <a:lumOff val="60000"/>
            </a:schemeClr>
          </a:solidFill>
          <a:ln w="38100" cmpd="sng">
            <a:noFill/>
            <a:prstDash val="solid"/>
          </a:ln>
          <a:scene3d>
            <a:camera prst="orthographicFront"/>
            <a:lightRig rig="threePt" dir="t"/>
          </a:scene3d>
          <a:sp3d>
            <a:bevelT/>
          </a:sp3d>
        </p:spPr>
        <p:txBody>
          <a:bodyPr vert="horz" lIns="91440" tIns="45720" rIns="91440" bIns="45720" rtlCol="0" anchor="ctr">
            <a:noAutofit/>
          </a:bodyPr>
          <a:lstStyle>
            <a:defPPr>
              <a:defRPr lang="ja-JP"/>
            </a:defPPr>
            <a:lvl1pPr>
              <a:spcBef>
                <a:spcPct val="0"/>
              </a:spcBef>
              <a:buNone/>
              <a:defRPr sz="2400">
                <a:solidFill>
                  <a:schemeClr val="accent2"/>
                </a:solidFill>
                <a:latin typeface="+mj-lt"/>
                <a:ea typeface="+mj-ea"/>
                <a:cs typeface="+mj-cs"/>
              </a:defRPr>
            </a:lvl1pPr>
          </a:lstStyle>
          <a:p>
            <a:r>
              <a:rPr lang="ja-JP" altLang="en-US" dirty="0"/>
              <a:t>５　健康日本２１（２）</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a:t>
            </a:fld>
            <a:endParaRPr kumimoji="1" lang="ja-JP" altLang="en-US" dirty="0"/>
          </a:p>
        </p:txBody>
      </p:sp>
      <p:sp>
        <p:nvSpPr>
          <p:cNvPr id="6" name="フリーフォーム 5"/>
          <p:cNvSpPr/>
          <p:nvPr/>
        </p:nvSpPr>
        <p:spPr>
          <a:xfrm>
            <a:off x="1049735" y="1290966"/>
            <a:ext cx="6690617" cy="867148"/>
          </a:xfrm>
          <a:custGeom>
            <a:avLst/>
            <a:gdLst>
              <a:gd name="connsiteX0" fmla="*/ 0 w 6690617"/>
              <a:gd name="connsiteY0" fmla="*/ 86715 h 867148"/>
              <a:gd name="connsiteX1" fmla="*/ 86715 w 6690617"/>
              <a:gd name="connsiteY1" fmla="*/ 0 h 867148"/>
              <a:gd name="connsiteX2" fmla="*/ 6603902 w 6690617"/>
              <a:gd name="connsiteY2" fmla="*/ 0 h 867148"/>
              <a:gd name="connsiteX3" fmla="*/ 6690617 w 6690617"/>
              <a:gd name="connsiteY3" fmla="*/ 86715 h 867148"/>
              <a:gd name="connsiteX4" fmla="*/ 6690617 w 6690617"/>
              <a:gd name="connsiteY4" fmla="*/ 780433 h 867148"/>
              <a:gd name="connsiteX5" fmla="*/ 6603902 w 6690617"/>
              <a:gd name="connsiteY5" fmla="*/ 867148 h 867148"/>
              <a:gd name="connsiteX6" fmla="*/ 86715 w 6690617"/>
              <a:gd name="connsiteY6" fmla="*/ 867148 h 867148"/>
              <a:gd name="connsiteX7" fmla="*/ 0 w 6690617"/>
              <a:gd name="connsiteY7" fmla="*/ 780433 h 867148"/>
              <a:gd name="connsiteX8" fmla="*/ 0 w 6690617"/>
              <a:gd name="connsiteY8" fmla="*/ 86715 h 8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0617" h="867148">
                <a:moveTo>
                  <a:pt x="0" y="86715"/>
                </a:moveTo>
                <a:cubicBezTo>
                  <a:pt x="0" y="38824"/>
                  <a:pt x="38824" y="0"/>
                  <a:pt x="86715" y="0"/>
                </a:cubicBezTo>
                <a:lnTo>
                  <a:pt x="6603902" y="0"/>
                </a:lnTo>
                <a:cubicBezTo>
                  <a:pt x="6651793" y="0"/>
                  <a:pt x="6690617" y="38824"/>
                  <a:pt x="6690617" y="86715"/>
                </a:cubicBezTo>
                <a:lnTo>
                  <a:pt x="6690617" y="780433"/>
                </a:lnTo>
                <a:cubicBezTo>
                  <a:pt x="6690617" y="828324"/>
                  <a:pt x="6651793" y="867148"/>
                  <a:pt x="6603902" y="867148"/>
                </a:cubicBezTo>
                <a:lnTo>
                  <a:pt x="86715" y="867148"/>
                </a:lnTo>
                <a:cubicBezTo>
                  <a:pt x="38824" y="867148"/>
                  <a:pt x="0" y="828324"/>
                  <a:pt x="0" y="780433"/>
                </a:cubicBezTo>
                <a:lnTo>
                  <a:pt x="0" y="86715"/>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defTabSz="755650">
              <a:lnSpc>
                <a:spcPct val="90000"/>
              </a:lnSpc>
              <a:spcBef>
                <a:spcPct val="0"/>
              </a:spcBef>
              <a:spcAft>
                <a:spcPct val="35000"/>
              </a:spcAft>
            </a:pPr>
            <a:r>
              <a:rPr lang="ja-JP" altLang="en-US" sz="1700" dirty="0">
                <a:solidFill>
                  <a:schemeClr val="accent1">
                    <a:lumMod val="50000"/>
                  </a:schemeClr>
                </a:solidFill>
              </a:rPr>
              <a:t>脳卒中等の循環器疾患の発症には、生活習慣が深く関与していることが明らか</a:t>
            </a:r>
          </a:p>
        </p:txBody>
      </p:sp>
      <p:sp>
        <p:nvSpPr>
          <p:cNvPr id="7" name="フリーフォーム 6"/>
          <p:cNvSpPr/>
          <p:nvPr/>
        </p:nvSpPr>
        <p:spPr>
          <a:xfrm>
            <a:off x="1049735" y="2300439"/>
            <a:ext cx="6690617" cy="1251438"/>
          </a:xfrm>
          <a:custGeom>
            <a:avLst/>
            <a:gdLst>
              <a:gd name="connsiteX0" fmla="*/ 0 w 6690617"/>
              <a:gd name="connsiteY0" fmla="*/ 125144 h 1251438"/>
              <a:gd name="connsiteX1" fmla="*/ 125144 w 6690617"/>
              <a:gd name="connsiteY1" fmla="*/ 0 h 1251438"/>
              <a:gd name="connsiteX2" fmla="*/ 6565473 w 6690617"/>
              <a:gd name="connsiteY2" fmla="*/ 0 h 1251438"/>
              <a:gd name="connsiteX3" fmla="*/ 6690617 w 6690617"/>
              <a:gd name="connsiteY3" fmla="*/ 125144 h 1251438"/>
              <a:gd name="connsiteX4" fmla="*/ 6690617 w 6690617"/>
              <a:gd name="connsiteY4" fmla="*/ 1126294 h 1251438"/>
              <a:gd name="connsiteX5" fmla="*/ 6565473 w 6690617"/>
              <a:gd name="connsiteY5" fmla="*/ 1251438 h 1251438"/>
              <a:gd name="connsiteX6" fmla="*/ 125144 w 6690617"/>
              <a:gd name="connsiteY6" fmla="*/ 1251438 h 1251438"/>
              <a:gd name="connsiteX7" fmla="*/ 0 w 6690617"/>
              <a:gd name="connsiteY7" fmla="*/ 1126294 h 1251438"/>
              <a:gd name="connsiteX8" fmla="*/ 0 w 6690617"/>
              <a:gd name="connsiteY8" fmla="*/ 125144 h 125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0617" h="1251438">
                <a:moveTo>
                  <a:pt x="0" y="125144"/>
                </a:moveTo>
                <a:cubicBezTo>
                  <a:pt x="0" y="56029"/>
                  <a:pt x="56029" y="0"/>
                  <a:pt x="125144" y="0"/>
                </a:cubicBezTo>
                <a:lnTo>
                  <a:pt x="6565473" y="0"/>
                </a:lnTo>
                <a:cubicBezTo>
                  <a:pt x="6634588" y="0"/>
                  <a:pt x="6690617" y="56029"/>
                  <a:pt x="6690617" y="125144"/>
                </a:cubicBezTo>
                <a:lnTo>
                  <a:pt x="6690617" y="1126294"/>
                </a:lnTo>
                <a:cubicBezTo>
                  <a:pt x="6690617" y="1195409"/>
                  <a:pt x="6634588" y="1251438"/>
                  <a:pt x="6565473" y="1251438"/>
                </a:cubicBezTo>
                <a:lnTo>
                  <a:pt x="125144" y="1251438"/>
                </a:lnTo>
                <a:cubicBezTo>
                  <a:pt x="56029" y="1251438"/>
                  <a:pt x="0" y="1195409"/>
                  <a:pt x="0" y="1126294"/>
                </a:cubicBezTo>
                <a:lnTo>
                  <a:pt x="0" y="125144"/>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defTabSz="755650">
              <a:lnSpc>
                <a:spcPct val="90000"/>
              </a:lnSpc>
              <a:spcBef>
                <a:spcPct val="0"/>
              </a:spcBef>
              <a:spcAft>
                <a:spcPct val="35000"/>
              </a:spcAft>
            </a:pPr>
            <a:r>
              <a:rPr lang="ja-JP" altLang="en-US" sz="1700" dirty="0">
                <a:solidFill>
                  <a:schemeClr val="accent1">
                    <a:lumMod val="50000"/>
                  </a:schemeClr>
                </a:solidFill>
              </a:rPr>
              <a:t>そのため、従来からのハイリスク者対策に加えて、食生活・運動習慣の改善についての啓発活動を通じて、危険因子を持つ多くの人々が病気の方向に向かわないといった発症予防対策の視点が重要</a:t>
            </a:r>
          </a:p>
        </p:txBody>
      </p:sp>
      <p:sp>
        <p:nvSpPr>
          <p:cNvPr id="8" name="フリーフォーム 7"/>
          <p:cNvSpPr/>
          <p:nvPr/>
        </p:nvSpPr>
        <p:spPr>
          <a:xfrm>
            <a:off x="1049735" y="3652485"/>
            <a:ext cx="6690617" cy="1111529"/>
          </a:xfrm>
          <a:custGeom>
            <a:avLst/>
            <a:gdLst>
              <a:gd name="connsiteX0" fmla="*/ 0 w 6690617"/>
              <a:gd name="connsiteY0" fmla="*/ 111153 h 1111529"/>
              <a:gd name="connsiteX1" fmla="*/ 111153 w 6690617"/>
              <a:gd name="connsiteY1" fmla="*/ 0 h 1111529"/>
              <a:gd name="connsiteX2" fmla="*/ 6579464 w 6690617"/>
              <a:gd name="connsiteY2" fmla="*/ 0 h 1111529"/>
              <a:gd name="connsiteX3" fmla="*/ 6690617 w 6690617"/>
              <a:gd name="connsiteY3" fmla="*/ 111153 h 1111529"/>
              <a:gd name="connsiteX4" fmla="*/ 6690617 w 6690617"/>
              <a:gd name="connsiteY4" fmla="*/ 1000376 h 1111529"/>
              <a:gd name="connsiteX5" fmla="*/ 6579464 w 6690617"/>
              <a:gd name="connsiteY5" fmla="*/ 1111529 h 1111529"/>
              <a:gd name="connsiteX6" fmla="*/ 111153 w 6690617"/>
              <a:gd name="connsiteY6" fmla="*/ 1111529 h 1111529"/>
              <a:gd name="connsiteX7" fmla="*/ 0 w 6690617"/>
              <a:gd name="connsiteY7" fmla="*/ 1000376 h 1111529"/>
              <a:gd name="connsiteX8" fmla="*/ 0 w 6690617"/>
              <a:gd name="connsiteY8" fmla="*/ 111153 h 111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0617" h="1111529">
                <a:moveTo>
                  <a:pt x="0" y="111153"/>
                </a:moveTo>
                <a:cubicBezTo>
                  <a:pt x="0" y="49765"/>
                  <a:pt x="49765" y="0"/>
                  <a:pt x="111153" y="0"/>
                </a:cubicBezTo>
                <a:lnTo>
                  <a:pt x="6579464" y="0"/>
                </a:lnTo>
                <a:cubicBezTo>
                  <a:pt x="6640852" y="0"/>
                  <a:pt x="6690617" y="49765"/>
                  <a:pt x="6690617" y="111153"/>
                </a:cubicBezTo>
                <a:lnTo>
                  <a:pt x="6690617" y="1000376"/>
                </a:lnTo>
                <a:cubicBezTo>
                  <a:pt x="6690617" y="1061764"/>
                  <a:pt x="6640852" y="1111529"/>
                  <a:pt x="6579464" y="1111529"/>
                </a:cubicBezTo>
                <a:lnTo>
                  <a:pt x="111153" y="1111529"/>
                </a:lnTo>
                <a:cubicBezTo>
                  <a:pt x="49765" y="1111529"/>
                  <a:pt x="0" y="1061764"/>
                  <a:pt x="0" y="1000376"/>
                </a:cubicBezTo>
                <a:lnTo>
                  <a:pt x="0" y="111153"/>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defTabSz="755650">
              <a:lnSpc>
                <a:spcPct val="90000"/>
              </a:lnSpc>
              <a:spcBef>
                <a:spcPct val="0"/>
              </a:spcBef>
              <a:spcAft>
                <a:spcPct val="35000"/>
              </a:spcAft>
            </a:pPr>
            <a:r>
              <a:rPr lang="ja-JP" altLang="en-US" sz="1700" dirty="0">
                <a:solidFill>
                  <a:schemeClr val="accent1">
                    <a:lumMod val="50000"/>
                  </a:schemeClr>
                </a:solidFill>
              </a:rPr>
              <a:t>血圧低下のための目標。</a:t>
            </a:r>
            <a:r>
              <a:rPr lang="en-US" altLang="ja-JP" sz="1700" dirty="0">
                <a:solidFill>
                  <a:schemeClr val="accent1">
                    <a:lumMod val="50000"/>
                  </a:schemeClr>
                </a:solidFill>
              </a:rPr>
              <a:t>1</a:t>
            </a:r>
            <a:r>
              <a:rPr lang="ja-JP" altLang="en-US" sz="1700" dirty="0">
                <a:solidFill>
                  <a:schemeClr val="accent1">
                    <a:lumMod val="50000"/>
                  </a:schemeClr>
                </a:solidFill>
              </a:rPr>
              <a:t>日あたりの平均食塩摂取量の減少（目標値</a:t>
            </a:r>
            <a:r>
              <a:rPr lang="en-US" altLang="ja-JP" sz="1700" dirty="0">
                <a:solidFill>
                  <a:schemeClr val="accent1">
                    <a:lumMod val="50000"/>
                  </a:schemeClr>
                </a:solidFill>
              </a:rPr>
              <a:t>10</a:t>
            </a:r>
            <a:r>
              <a:rPr lang="ja-JP" altLang="en-US" sz="1700" dirty="0" err="1">
                <a:solidFill>
                  <a:schemeClr val="accent1">
                    <a:lumMod val="50000"/>
                  </a:schemeClr>
                </a:solidFill>
              </a:rPr>
              <a:t>ｇ</a:t>
            </a:r>
            <a:r>
              <a:rPr lang="ja-JP" altLang="en-US" sz="1700" dirty="0">
                <a:solidFill>
                  <a:schemeClr val="accent1">
                    <a:lumMod val="50000"/>
                  </a:schemeClr>
                </a:solidFill>
              </a:rPr>
              <a:t>未満）、</a:t>
            </a:r>
            <a:r>
              <a:rPr lang="en-US" altLang="ja-JP" sz="1700" dirty="0">
                <a:solidFill>
                  <a:schemeClr val="accent1">
                    <a:lumMod val="50000"/>
                  </a:schemeClr>
                </a:solidFill>
              </a:rPr>
              <a:t>1</a:t>
            </a:r>
            <a:r>
              <a:rPr lang="ja-JP" altLang="en-US" sz="1700" dirty="0">
                <a:solidFill>
                  <a:schemeClr val="accent1">
                    <a:lumMod val="50000"/>
                  </a:schemeClr>
                </a:solidFill>
              </a:rPr>
              <a:t>日あたりの平均カリウム摂取量の増加（目標値</a:t>
            </a:r>
            <a:r>
              <a:rPr lang="en-US" altLang="ja-JP" sz="1700" dirty="0">
                <a:solidFill>
                  <a:schemeClr val="accent1">
                    <a:lumMod val="50000"/>
                  </a:schemeClr>
                </a:solidFill>
              </a:rPr>
              <a:t>3.5</a:t>
            </a:r>
            <a:r>
              <a:rPr lang="ja-JP" altLang="en-US" sz="1700" dirty="0" err="1">
                <a:solidFill>
                  <a:schemeClr val="accent1">
                    <a:lumMod val="50000"/>
                  </a:schemeClr>
                </a:solidFill>
              </a:rPr>
              <a:t>ｇ</a:t>
            </a:r>
            <a:r>
              <a:rPr lang="ja-JP" altLang="en-US" sz="1700" dirty="0">
                <a:solidFill>
                  <a:schemeClr val="accent1">
                    <a:lumMod val="50000"/>
                  </a:schemeClr>
                </a:solidFill>
              </a:rPr>
              <a:t>以上）</a:t>
            </a:r>
          </a:p>
        </p:txBody>
      </p:sp>
      <p:sp>
        <p:nvSpPr>
          <p:cNvPr id="9" name="フリーフォーム 8"/>
          <p:cNvSpPr/>
          <p:nvPr/>
        </p:nvSpPr>
        <p:spPr>
          <a:xfrm>
            <a:off x="1049735" y="4933382"/>
            <a:ext cx="6690617" cy="1464073"/>
          </a:xfrm>
          <a:custGeom>
            <a:avLst/>
            <a:gdLst>
              <a:gd name="connsiteX0" fmla="*/ 0 w 6690617"/>
              <a:gd name="connsiteY0" fmla="*/ 146407 h 1464073"/>
              <a:gd name="connsiteX1" fmla="*/ 146407 w 6690617"/>
              <a:gd name="connsiteY1" fmla="*/ 0 h 1464073"/>
              <a:gd name="connsiteX2" fmla="*/ 6544210 w 6690617"/>
              <a:gd name="connsiteY2" fmla="*/ 0 h 1464073"/>
              <a:gd name="connsiteX3" fmla="*/ 6690617 w 6690617"/>
              <a:gd name="connsiteY3" fmla="*/ 146407 h 1464073"/>
              <a:gd name="connsiteX4" fmla="*/ 6690617 w 6690617"/>
              <a:gd name="connsiteY4" fmla="*/ 1317666 h 1464073"/>
              <a:gd name="connsiteX5" fmla="*/ 6544210 w 6690617"/>
              <a:gd name="connsiteY5" fmla="*/ 1464073 h 1464073"/>
              <a:gd name="connsiteX6" fmla="*/ 146407 w 6690617"/>
              <a:gd name="connsiteY6" fmla="*/ 1464073 h 1464073"/>
              <a:gd name="connsiteX7" fmla="*/ 0 w 6690617"/>
              <a:gd name="connsiteY7" fmla="*/ 1317666 h 1464073"/>
              <a:gd name="connsiteX8" fmla="*/ 0 w 6690617"/>
              <a:gd name="connsiteY8" fmla="*/ 146407 h 146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0617" h="1464073">
                <a:moveTo>
                  <a:pt x="0" y="146407"/>
                </a:moveTo>
                <a:cubicBezTo>
                  <a:pt x="0" y="65549"/>
                  <a:pt x="65549" y="0"/>
                  <a:pt x="146407" y="0"/>
                </a:cubicBezTo>
                <a:lnTo>
                  <a:pt x="6544210" y="0"/>
                </a:lnTo>
                <a:cubicBezTo>
                  <a:pt x="6625068" y="0"/>
                  <a:pt x="6690617" y="65549"/>
                  <a:pt x="6690617" y="146407"/>
                </a:cubicBezTo>
                <a:lnTo>
                  <a:pt x="6690617" y="1317666"/>
                </a:lnTo>
                <a:cubicBezTo>
                  <a:pt x="6690617" y="1398524"/>
                  <a:pt x="6625068" y="1464073"/>
                  <a:pt x="6544210" y="1464073"/>
                </a:cubicBezTo>
                <a:lnTo>
                  <a:pt x="146407" y="1464073"/>
                </a:lnTo>
                <a:cubicBezTo>
                  <a:pt x="65549" y="1464073"/>
                  <a:pt x="0" y="1398524"/>
                  <a:pt x="0" y="1317666"/>
                </a:cubicBezTo>
                <a:lnTo>
                  <a:pt x="0" y="146407"/>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9112" tIns="48317" rIns="59112" bIns="48317" numCol="1" spcCol="1270" anchor="ctr" anchorCtr="0">
            <a:noAutofit/>
          </a:bodyPr>
          <a:lstStyle/>
          <a:p>
            <a:pPr defTabSz="755650">
              <a:lnSpc>
                <a:spcPct val="90000"/>
              </a:lnSpc>
              <a:spcBef>
                <a:spcPct val="0"/>
              </a:spcBef>
              <a:spcAft>
                <a:spcPct val="35000"/>
              </a:spcAft>
            </a:pPr>
            <a:r>
              <a:rPr lang="ja-JP" altLang="en-US" sz="1700" dirty="0">
                <a:solidFill>
                  <a:schemeClr val="accent1">
                    <a:lumMod val="50000"/>
                  </a:schemeClr>
                </a:solidFill>
              </a:rPr>
              <a:t>国民の</a:t>
            </a:r>
            <a:r>
              <a:rPr lang="ja-JP" altLang="en-US" sz="1700" dirty="0">
                <a:solidFill>
                  <a:srgbClr val="FF0000"/>
                </a:solidFill>
              </a:rPr>
              <a:t>平均血圧が</a:t>
            </a:r>
            <a:r>
              <a:rPr lang="en-US" altLang="ja-JP" sz="1700" dirty="0">
                <a:solidFill>
                  <a:srgbClr val="FF0000"/>
                </a:solidFill>
              </a:rPr>
              <a:t>2mmHg</a:t>
            </a:r>
            <a:r>
              <a:rPr lang="ja-JP" altLang="en-US" sz="1700" dirty="0">
                <a:solidFill>
                  <a:srgbClr val="FF0000"/>
                </a:solidFill>
              </a:rPr>
              <a:t>低下</a:t>
            </a:r>
            <a:r>
              <a:rPr lang="ja-JP" altLang="en-US" sz="1700" dirty="0">
                <a:solidFill>
                  <a:schemeClr val="accent1">
                    <a:lumMod val="50000"/>
                  </a:schemeClr>
                </a:solidFill>
              </a:rPr>
              <a:t>することにより、脳卒中死亡者は約</a:t>
            </a:r>
            <a:r>
              <a:rPr lang="en-US" altLang="ja-JP" sz="1700" dirty="0">
                <a:solidFill>
                  <a:schemeClr val="accent1">
                    <a:lumMod val="50000"/>
                  </a:schemeClr>
                </a:solidFill>
              </a:rPr>
              <a:t>1</a:t>
            </a:r>
            <a:r>
              <a:rPr lang="ja-JP" altLang="en-US" sz="1700" dirty="0">
                <a:solidFill>
                  <a:schemeClr val="accent1">
                    <a:lumMod val="50000"/>
                  </a:schemeClr>
                </a:solidFill>
              </a:rPr>
              <a:t>万人減少、</a:t>
            </a:r>
            <a:r>
              <a:rPr lang="en-US" altLang="ja-JP" sz="1700" dirty="0">
                <a:solidFill>
                  <a:schemeClr val="accent1">
                    <a:lumMod val="50000"/>
                  </a:schemeClr>
                </a:solidFill>
              </a:rPr>
              <a:t>ADL</a:t>
            </a:r>
            <a:r>
              <a:rPr lang="ja-JP" altLang="en-US" sz="1700" dirty="0">
                <a:solidFill>
                  <a:schemeClr val="accent1">
                    <a:lumMod val="50000"/>
                  </a:schemeClr>
                </a:solidFill>
              </a:rPr>
              <a:t>を新たに低下する者の発生は</a:t>
            </a:r>
            <a:r>
              <a:rPr lang="en-US" altLang="ja-JP" sz="1700" dirty="0">
                <a:solidFill>
                  <a:schemeClr val="accent1">
                    <a:lumMod val="50000"/>
                  </a:schemeClr>
                </a:solidFill>
              </a:rPr>
              <a:t>3,500</a:t>
            </a:r>
            <a:r>
              <a:rPr lang="ja-JP" altLang="en-US" sz="1700" dirty="0">
                <a:solidFill>
                  <a:schemeClr val="accent1">
                    <a:lumMod val="50000"/>
                  </a:schemeClr>
                </a:solidFill>
              </a:rPr>
              <a:t>人減少、同時に虚血性心疾患の死亡者を減少することが可能となり、</a:t>
            </a:r>
            <a:r>
              <a:rPr lang="ja-JP" altLang="en-US" sz="1700" dirty="0">
                <a:solidFill>
                  <a:srgbClr val="FF0000"/>
                </a:solidFill>
              </a:rPr>
              <a:t>循環器者疾患全体では</a:t>
            </a:r>
            <a:r>
              <a:rPr lang="en-US" altLang="ja-JP" sz="1700" dirty="0">
                <a:solidFill>
                  <a:srgbClr val="FF0000"/>
                </a:solidFill>
              </a:rPr>
              <a:t>2</a:t>
            </a:r>
            <a:r>
              <a:rPr lang="ja-JP" altLang="en-US" sz="1700" dirty="0">
                <a:solidFill>
                  <a:srgbClr val="FF0000"/>
                </a:solidFill>
              </a:rPr>
              <a:t>万人の死亡が予防できる</a:t>
            </a:r>
            <a:r>
              <a:rPr lang="ja-JP" altLang="en-US" sz="1700" dirty="0">
                <a:solidFill>
                  <a:schemeClr val="accent1">
                    <a:lumMod val="50000"/>
                  </a:schemeClr>
                </a:solidFill>
              </a:rPr>
              <a:t>（見込）</a:t>
            </a:r>
          </a:p>
        </p:txBody>
      </p:sp>
      <p:sp>
        <p:nvSpPr>
          <p:cNvPr id="5" name="正方形/長方形 4"/>
          <p:cNvSpPr/>
          <p:nvPr/>
        </p:nvSpPr>
        <p:spPr>
          <a:xfrm>
            <a:off x="501932" y="835705"/>
            <a:ext cx="7814484" cy="369332"/>
          </a:xfrm>
          <a:prstGeom prst="rect">
            <a:avLst/>
          </a:prstGeom>
          <a:noFill/>
          <a:ln w="28575">
            <a:noFill/>
          </a:ln>
        </p:spPr>
        <p:txBody>
          <a:bodyPr wrap="square">
            <a:spAutoFit/>
          </a:bodyPr>
          <a:lstStyle/>
          <a:p>
            <a:r>
              <a:rPr lang="ja-JP" altLang="en-US" b="1" dirty="0">
                <a:solidFill>
                  <a:prstClr val="black"/>
                </a:solidFill>
                <a:latin typeface="+mn-ea"/>
              </a:rPr>
              <a:t>厚生労働省ＨＰには、「循環器病」について、次のようなことが掲載されて</a:t>
            </a:r>
            <a:r>
              <a:rPr lang="ja-JP" altLang="en-US" b="1" dirty="0" smtClean="0">
                <a:solidFill>
                  <a:prstClr val="black"/>
                </a:solidFill>
                <a:latin typeface="+mn-ea"/>
              </a:rPr>
              <a:t>います。</a:t>
            </a:r>
            <a:endParaRPr lang="en-US" altLang="ja-JP" sz="2000" b="1" dirty="0">
              <a:solidFill>
                <a:prstClr val="black"/>
              </a:solidFill>
              <a:latin typeface="ＭＳ Ｐゴシック"/>
            </a:endParaRPr>
          </a:p>
        </p:txBody>
      </p:sp>
    </p:spTree>
    <p:extLst>
      <p:ext uri="{BB962C8B-B14F-4D97-AF65-F5344CB8AC3E}">
        <p14:creationId xmlns:p14="http://schemas.microsoft.com/office/powerpoint/2010/main" val="3555427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anim calcmode="lin" valueType="num">
                                      <p:cBhvr>
                                        <p:cTn id="40" dur="500" fill="hold"/>
                                        <p:tgtEl>
                                          <p:spTgt spid="9"/>
                                        </p:tgtEl>
                                        <p:attrNameLst>
                                          <p:attrName>ppt_x</p:attrName>
                                        </p:attrNameLst>
                                      </p:cBhvr>
                                      <p:tavLst>
                                        <p:tav tm="0">
                                          <p:val>
                                            <p:strVal val="#ppt_x"/>
                                          </p:val>
                                        </p:tav>
                                        <p:tav tm="100000">
                                          <p:val>
                                            <p:strVal val="#ppt_x"/>
                                          </p:val>
                                        </p:tav>
                                      </p:tavLst>
                                    </p:anim>
                                    <p:anim calcmode="lin" valueType="num">
                                      <p:cBhvr>
                                        <p:cTn id="4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P spid="8" grpId="0" animBg="1"/>
      <p:bldP spid="9" grpId="0" animBg="1"/>
      <p:bldP spid="5"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消防基金ロゴ入り（右下）</Template>
  <TotalTime>6822</TotalTime>
  <Words>2976</Words>
  <Application>Microsoft Office PowerPoint</Application>
  <PresentationFormat>画面に合わせる (4:3)</PresentationFormat>
  <Paragraphs>301</Paragraphs>
  <Slides>21</Slides>
  <Notes>18</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PowerPoint プレゼンテーション</vt:lpstr>
      <vt:lpstr>PowerPoint プレゼンテーション</vt:lpstr>
      <vt:lpstr>PowerPoint プレゼンテーション</vt:lpstr>
      <vt:lpstr>２　消防団員の健康状態に関するアンケート報告書の概要</vt:lpstr>
      <vt:lpstr>３　消防団員の脳血管疾患・虚血性心疾患の発病による　 　公務災害の防止（１）</vt:lpstr>
      <vt:lpstr>３　消防団員の脳血管疾患・虚血性心疾患の発病による　 　公務災害の防止（２）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・消防団活動中の脳血管疾患・心臓疾患の発病が後を絶たない。 ・平成26年度のアンケート調査は、</dc:title>
  <dc:creator>PC502</dc:creator>
  <cp:lastModifiedBy>PC502</cp:lastModifiedBy>
  <cp:revision>441</cp:revision>
  <cp:lastPrinted>2017-05-12T04:20:10Z</cp:lastPrinted>
  <dcterms:created xsi:type="dcterms:W3CDTF">2016-03-25T09:59:54Z</dcterms:created>
  <dcterms:modified xsi:type="dcterms:W3CDTF">2017-05-12T04:53:23Z</dcterms:modified>
</cp:coreProperties>
</file>